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15" r:id="rId2"/>
    <p:sldId id="408" r:id="rId3"/>
    <p:sldId id="410" r:id="rId4"/>
    <p:sldId id="409" r:id="rId5"/>
    <p:sldId id="411" r:id="rId6"/>
    <p:sldId id="412" r:id="rId7"/>
    <p:sldId id="413" r:id="rId8"/>
    <p:sldId id="398" r:id="rId9"/>
    <p:sldId id="40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9966"/>
    <a:srgbClr val="006600"/>
    <a:srgbClr val="669933"/>
    <a:srgbClr val="FF6600"/>
    <a:srgbClr val="996600"/>
    <a:srgbClr val="FF0099"/>
    <a:srgbClr val="FF6666"/>
    <a:srgbClr val="CCCC33"/>
    <a:srgbClr val="666600"/>
    <a:srgbClr val="33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230" autoAdjust="0"/>
  </p:normalViewPr>
  <p:slideViewPr>
    <p:cSldViewPr>
      <p:cViewPr>
        <p:scale>
          <a:sx n="69" d="100"/>
          <a:sy n="69" d="100"/>
        </p:scale>
        <p:origin x="-158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-229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4BAAC-584B-4E8F-AEB3-094F6D438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9208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9F45FEF-C366-474C-B33A-BD58AF8D55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81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C83562-5D58-4364-A02E-84E1D0388B9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6181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82563" y="169863"/>
            <a:ext cx="8777287" cy="6518275"/>
          </a:xfrm>
          <a:prstGeom prst="roundRect">
            <a:avLst>
              <a:gd name="adj" fmla="val 4847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" name="Picture 6" descr="red shoe logo - R2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0763" y="454025"/>
            <a:ext cx="2020887" cy="124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7388" y="1700213"/>
            <a:ext cx="7772400" cy="3457575"/>
          </a:xfrm>
        </p:spPr>
        <p:txBody>
          <a:bodyPr lIns="91440" rIns="91440"/>
          <a:lstStyle>
            <a:lvl1pPr algn="ctr">
              <a:lnSpc>
                <a:spcPct val="13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157788"/>
            <a:ext cx="7775575" cy="1366837"/>
          </a:xfrm>
        </p:spPr>
        <p:txBody>
          <a:bodyPr anchor="ctr"/>
          <a:lstStyle>
            <a:lvl1pPr marL="0" indent="0" algn="ctr">
              <a:lnSpc>
                <a:spcPct val="130000"/>
              </a:lnSpc>
              <a:spcBef>
                <a:spcPct val="0"/>
              </a:spcBef>
              <a:buFontTx/>
              <a:buNone/>
              <a:defRPr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1896-85BB-45C2-895D-2C7D1BFF7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6688" y="476250"/>
            <a:ext cx="19431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76250"/>
            <a:ext cx="5680075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636F6-F360-4D50-A447-B8D4673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E4662-DCBA-4760-8DAC-1F14E870F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6C592-A1C2-4E86-A693-18648117D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700213"/>
            <a:ext cx="3811587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0213"/>
            <a:ext cx="3811588" cy="4033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0382F4-8B16-4567-B807-84C2FD09E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245FD-BD89-47A8-986B-9498AB312A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BA003-A1D9-4EEF-9174-62A91C0A7A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E05AB-9DAE-4E2E-9A59-4FB3BCE05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01CD-C872-494C-8A4B-1E5FF94AF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8AE7E-AC38-4E58-A2AC-5105CDD93E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oundRect">
            <a:avLst>
              <a:gd name="adj" fmla="val 6181"/>
            </a:avLst>
          </a:prstGeom>
          <a:solidFill>
            <a:schemeClr val="bg1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684213" y="476250"/>
            <a:ext cx="7775575" cy="936625"/>
          </a:xfrm>
          <a:prstGeom prst="roundRect">
            <a:avLst>
              <a:gd name="adj" fmla="val 25255"/>
            </a:avLst>
          </a:prstGeom>
          <a:solidFill>
            <a:srgbClr val="FF0000"/>
          </a:soli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76250"/>
            <a:ext cx="7775575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000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700213"/>
            <a:ext cx="7775575" cy="403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4213" y="6245225"/>
            <a:ext cx="34575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 b="1" i="1">
                <a:solidFill>
                  <a:srgbClr val="FF0000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06588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FF0000"/>
                </a:solidFill>
                <a:latin typeface="+mj-lt"/>
              </a:defRPr>
            </a:lvl1pPr>
          </a:lstStyle>
          <a:p>
            <a:pPr>
              <a:defRPr/>
            </a:pPr>
            <a:fld id="{9E5D2FC6-B620-496A-BEC7-69DCFFC20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8" descr="red shoe logo - R255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014788" y="5791200"/>
            <a:ext cx="111442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xmlns:p14="http://schemas.microsoft.com/office/powerpoint/2010/main"/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50000"/>
        </a:spcBef>
        <a:spcAft>
          <a:spcPct val="0"/>
        </a:spcAft>
        <a:buClr>
          <a:srgbClr val="FF0000"/>
        </a:buClr>
        <a:buSzPct val="9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7388" y="1981200"/>
            <a:ext cx="7772400" cy="28194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8000"/>
                </a:solidFill>
              </a:rPr>
              <a:t>Public Relations Practice in ASEAN Economic Community: </a:t>
            </a:r>
            <a:r>
              <a:rPr lang="en-US" dirty="0" smtClean="0">
                <a:solidFill>
                  <a:srgbClr val="008000"/>
                </a:solidFill>
              </a:rPr>
              <a:t/>
            </a:r>
            <a:br>
              <a:rPr lang="en-US" dirty="0" smtClean="0">
                <a:solidFill>
                  <a:srgbClr val="008000"/>
                </a:solidFill>
              </a:rPr>
            </a:br>
            <a:r>
              <a:rPr lang="en-US" sz="2800" dirty="0" smtClean="0">
                <a:solidFill>
                  <a:srgbClr val="669933"/>
                </a:solidFill>
              </a:rPr>
              <a:t>Friendship </a:t>
            </a:r>
            <a:r>
              <a:rPr lang="en-US" sz="2800" dirty="0">
                <a:solidFill>
                  <a:srgbClr val="669933"/>
                </a:solidFill>
              </a:rPr>
              <a:t>&amp; Mutual Understanding Among ASEAN PR Practitioners</a:t>
            </a:r>
            <a:r>
              <a:rPr lang="en-SG" sz="2800" dirty="0">
                <a:solidFill>
                  <a:srgbClr val="669933"/>
                </a:solidFill>
              </a:rPr>
              <a:t> </a:t>
            </a:r>
            <a:endParaRPr lang="en-US" sz="2800" dirty="0" smtClean="0">
              <a:solidFill>
                <a:srgbClr val="669933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2625" y="4953000"/>
            <a:ext cx="7775575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90000"/>
              <a:buFontTx/>
              <a:buNone/>
              <a:defRPr sz="2400" b="1">
                <a:solidFill>
                  <a:schemeClr val="tx2"/>
                </a:solidFill>
                <a:latin typeface="Century Gothic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90000"/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Kathy O’Brien</a:t>
            </a:r>
          </a:p>
          <a:p>
            <a:r>
              <a:rPr lang="en-US" sz="2300" dirty="0" smtClean="0"/>
              <a:t>Managing Director</a:t>
            </a:r>
            <a:endParaRPr lang="en-US" sz="2300" dirty="0"/>
          </a:p>
          <a:p>
            <a:r>
              <a:rPr lang="en-US" sz="2300" dirty="0" smtClean="0"/>
              <a:t>5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February 2015</a:t>
            </a:r>
            <a:endParaRPr lang="en-US" sz="23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ASEAN Economic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2800" b="0" dirty="0" smtClean="0"/>
          </a:p>
          <a:p>
            <a:pPr marL="0" indent="0" algn="ctr">
              <a:buNone/>
            </a:pPr>
            <a:endParaRPr lang="en-US" sz="2800" b="0" dirty="0"/>
          </a:p>
          <a:p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4571" y="4800600"/>
            <a:ext cx="24768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6600"/>
                </a:solidFill>
                <a:latin typeface="Apple Casual"/>
                <a:cs typeface="Apple Casual"/>
              </a:rPr>
              <a:t>600 million</a:t>
            </a:r>
          </a:p>
          <a:p>
            <a:pPr algn="ctr"/>
            <a:r>
              <a:rPr lang="en-US" sz="3600" dirty="0" smtClean="0">
                <a:solidFill>
                  <a:srgbClr val="006600"/>
                </a:solidFill>
                <a:latin typeface="Apple Casual"/>
                <a:cs typeface="Apple Casual"/>
              </a:rPr>
              <a:t>people</a:t>
            </a:r>
            <a:endParaRPr lang="en-US" sz="3600" dirty="0">
              <a:solidFill>
                <a:srgbClr val="006600"/>
              </a:solidFill>
              <a:latin typeface="Apple Casual"/>
              <a:cs typeface="Apple Casu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3886200"/>
            <a:ext cx="29923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Futura"/>
                <a:cs typeface="Futura"/>
              </a:rPr>
              <a:t>Asia-Pacific hub</a:t>
            </a:r>
            <a:endParaRPr lang="en-US" sz="3200" dirty="0">
              <a:latin typeface="Futura"/>
              <a:cs typeface="Futu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0" y="4876800"/>
            <a:ext cx="4689906" cy="584776"/>
          </a:xfrm>
          <a:prstGeom prst="rect">
            <a:avLst/>
          </a:prstGeom>
          <a:noFill/>
          <a:ln w="28575" cmpd="sng"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996600"/>
                </a:solidFill>
                <a:latin typeface="Corbel"/>
                <a:cs typeface="Corbel"/>
              </a:rPr>
              <a:t>Single market by end-2015</a:t>
            </a:r>
            <a:endParaRPr lang="en-US" sz="3200" dirty="0">
              <a:solidFill>
                <a:srgbClr val="996600"/>
              </a:solidFill>
              <a:latin typeface="Corbel"/>
              <a:cs typeface="Corbel"/>
            </a:endParaRPr>
          </a:p>
        </p:txBody>
      </p:sp>
      <p:sp>
        <p:nvSpPr>
          <p:cNvPr id="9" name="TextBox 8"/>
          <p:cNvSpPr txBox="1"/>
          <p:nvPr/>
        </p:nvSpPr>
        <p:spPr>
          <a:xfrm rot="903358">
            <a:off x="6102672" y="1949176"/>
            <a:ext cx="31310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99"/>
                </a:solidFill>
                <a:latin typeface="Cooper Black"/>
                <a:cs typeface="Cooper Black"/>
              </a:rPr>
              <a:t>10 nations</a:t>
            </a:r>
            <a:endParaRPr lang="en-US" sz="4400" dirty="0">
              <a:solidFill>
                <a:srgbClr val="FF0099"/>
              </a:solidFill>
              <a:latin typeface="Cooper Black"/>
              <a:cs typeface="Cooper Black"/>
            </a:endParaRPr>
          </a:p>
        </p:txBody>
      </p:sp>
      <p:sp>
        <p:nvSpPr>
          <p:cNvPr id="10" name="TextBox 9"/>
          <p:cNvSpPr txBox="1"/>
          <p:nvPr/>
        </p:nvSpPr>
        <p:spPr>
          <a:xfrm rot="521712">
            <a:off x="304800" y="3691951"/>
            <a:ext cx="356059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660066"/>
                </a:solidFill>
                <a:latin typeface="Book Antiqua"/>
                <a:cs typeface="Book Antiqua"/>
              </a:rPr>
              <a:t>Free flow of goods </a:t>
            </a:r>
          </a:p>
          <a:p>
            <a:pPr algn="ctr"/>
            <a:r>
              <a:rPr lang="en-US" sz="3200" dirty="0" smtClean="0">
                <a:solidFill>
                  <a:srgbClr val="660066"/>
                </a:solidFill>
                <a:latin typeface="Book Antiqua"/>
                <a:cs typeface="Book Antiqua"/>
              </a:rPr>
              <a:t>and services</a:t>
            </a:r>
            <a:endParaRPr lang="en-US" sz="3200" dirty="0">
              <a:solidFill>
                <a:srgbClr val="660066"/>
              </a:solidFill>
              <a:latin typeface="Book Antiqua"/>
              <a:cs typeface="Book Antiqu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" y="2057400"/>
            <a:ext cx="59903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entury"/>
                <a:cs typeface="Century"/>
              </a:rPr>
              <a:t>Single market and production base</a:t>
            </a:r>
            <a:endParaRPr lang="en-US" sz="2800" dirty="0">
              <a:solidFill>
                <a:srgbClr val="0000FF"/>
              </a:solidFill>
              <a:latin typeface="Century"/>
              <a:cs typeface="Century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5000" y="2819400"/>
            <a:ext cx="6201112" cy="769441"/>
          </a:xfrm>
          <a:prstGeom prst="rect">
            <a:avLst/>
          </a:prstGeom>
          <a:noFill/>
          <a:ln w="38100" cmpd="sng">
            <a:solidFill>
              <a:srgbClr val="CC6633"/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+mn-lt"/>
              </a:rPr>
              <a:t>An </a:t>
            </a:r>
            <a:r>
              <a:rPr lang="en-US" sz="4400" dirty="0">
                <a:solidFill>
                  <a:srgbClr val="339966"/>
                </a:solidFill>
                <a:latin typeface="+mn-lt"/>
              </a:rPr>
              <a:t>opportunity</a:t>
            </a:r>
            <a:r>
              <a:rPr lang="en-US" sz="4400" dirty="0">
                <a:latin typeface="+mn-lt"/>
              </a:rPr>
              <a:t> for us </a:t>
            </a:r>
            <a:r>
              <a:rPr lang="en-US" sz="4400" dirty="0" smtClean="0">
                <a:latin typeface="+mn-lt"/>
              </a:rPr>
              <a:t>all</a:t>
            </a:r>
            <a:endParaRPr lang="en-US" sz="4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24925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Practical </a:t>
            </a:r>
            <a:r>
              <a:rPr lang="en-US" sz="2800" b="0" dirty="0" smtClean="0">
                <a:solidFill>
                  <a:srgbClr val="FF0099"/>
                </a:solidFill>
              </a:rPr>
              <a:t>‘borders</a:t>
            </a:r>
            <a:r>
              <a:rPr lang="en-US" sz="2800" b="0" dirty="0" smtClean="0"/>
              <a:t>’ remain</a:t>
            </a:r>
          </a:p>
          <a:p>
            <a:pPr lvl="1"/>
            <a:r>
              <a:rPr lang="en-US" sz="2800" b="0" dirty="0" smtClean="0"/>
              <a:t>Urban </a:t>
            </a:r>
            <a:r>
              <a:rPr lang="en-US" sz="2800" b="0" dirty="0" err="1" smtClean="0"/>
              <a:t>vs</a:t>
            </a:r>
            <a:r>
              <a:rPr lang="en-US" sz="2800" b="0" dirty="0" smtClean="0"/>
              <a:t> rural</a:t>
            </a:r>
          </a:p>
          <a:p>
            <a:pPr lvl="1"/>
            <a:r>
              <a:rPr lang="en-US" sz="2800" b="0" dirty="0" smtClean="0"/>
              <a:t>Language/dialect</a:t>
            </a:r>
          </a:p>
          <a:p>
            <a:pPr lvl="1"/>
            <a:r>
              <a:rPr lang="en-US" sz="2800" b="0" dirty="0" smtClean="0"/>
              <a:t>Customs</a:t>
            </a:r>
          </a:p>
          <a:p>
            <a:r>
              <a:rPr lang="en-US" sz="2800" b="0" dirty="0" smtClean="0"/>
              <a:t>PR advisors will need complex networks</a:t>
            </a:r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286000"/>
            <a:ext cx="3276600" cy="1622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5817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/>
              <a:t>Transparency</a:t>
            </a:r>
          </a:p>
          <a:p>
            <a:r>
              <a:rPr lang="en-US" sz="2800" b="0" dirty="0" smtClean="0"/>
              <a:t>Integrity of channels</a:t>
            </a:r>
            <a:endParaRPr lang="en-US" sz="2800" b="0" dirty="0" smtClean="0"/>
          </a:p>
          <a:p>
            <a:r>
              <a:rPr lang="en-US" sz="2800" b="0" dirty="0" smtClean="0"/>
              <a:t>Social justice</a:t>
            </a:r>
            <a:endParaRPr lang="en-US" sz="2800" b="0" dirty="0" smtClean="0"/>
          </a:p>
          <a:p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828800"/>
            <a:ext cx="38481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1302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5335587" cy="4033837"/>
          </a:xfrm>
        </p:spPr>
        <p:txBody>
          <a:bodyPr/>
          <a:lstStyle/>
          <a:p>
            <a:r>
              <a:rPr lang="en-US" sz="2800" b="0" dirty="0" smtClean="0"/>
              <a:t>Fake blog – </a:t>
            </a:r>
            <a:r>
              <a:rPr lang="en-US" sz="2800" b="0" dirty="0" smtClean="0">
                <a:solidFill>
                  <a:srgbClr val="0000FF"/>
                </a:solidFill>
              </a:rPr>
              <a:t>flog</a:t>
            </a:r>
            <a:r>
              <a:rPr lang="en-US" sz="2800" b="0" dirty="0" smtClean="0"/>
              <a:t> – flack blog</a:t>
            </a:r>
          </a:p>
          <a:p>
            <a:r>
              <a:rPr lang="en-US" sz="2800" b="0" dirty="0" err="1" smtClean="0"/>
              <a:t>Astroturfing</a:t>
            </a:r>
            <a:endParaRPr lang="en-US" sz="2800" b="0" dirty="0" smtClean="0"/>
          </a:p>
          <a:p>
            <a:r>
              <a:rPr lang="en-US" sz="2800" b="0" dirty="0" smtClean="0"/>
              <a:t>‘Material connections’ between </a:t>
            </a:r>
            <a:r>
              <a:rPr lang="en-US" sz="2800" b="0" dirty="0" smtClean="0">
                <a:solidFill>
                  <a:srgbClr val="FF0099"/>
                </a:solidFill>
              </a:rPr>
              <a:t>reviewers</a:t>
            </a:r>
            <a:r>
              <a:rPr lang="en-US" sz="2800" b="0" dirty="0" smtClean="0"/>
              <a:t> and brand owners</a:t>
            </a:r>
          </a:p>
          <a:p>
            <a:endParaRPr lang="en-US" sz="2800" b="0" dirty="0" smtClean="0"/>
          </a:p>
          <a:p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Picture 8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2057400"/>
            <a:ext cx="2286000" cy="201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5654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 of Channels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0" y="1600200"/>
            <a:ext cx="5257800" cy="4033837"/>
          </a:xfrm>
        </p:spPr>
        <p:txBody>
          <a:bodyPr/>
          <a:lstStyle/>
          <a:p>
            <a:pPr marL="0" indent="0">
              <a:buNone/>
            </a:pPr>
            <a:r>
              <a:rPr lang="en-US" sz="2800" b="0" dirty="0" smtClean="0"/>
              <a:t>Corrupting the </a:t>
            </a:r>
            <a:r>
              <a:rPr lang="en-US" sz="2800" b="0" dirty="0" smtClean="0">
                <a:solidFill>
                  <a:srgbClr val="339966"/>
                </a:solidFill>
              </a:rPr>
              <a:t>integrity</a:t>
            </a:r>
            <a:r>
              <a:rPr lang="en-US" sz="2800" b="0" dirty="0" smtClean="0"/>
              <a:t> of ‘channels’ </a:t>
            </a:r>
            <a:r>
              <a:rPr lang="en-US" sz="2800" b="0" dirty="0" err="1" smtClean="0"/>
              <a:t>eg</a:t>
            </a:r>
            <a:r>
              <a:rPr lang="en-US" sz="2800" b="0" dirty="0" smtClean="0"/>
              <a:t> media</a:t>
            </a:r>
          </a:p>
          <a:p>
            <a:pPr lvl="1"/>
            <a:r>
              <a:rPr lang="en-US" sz="2800" b="0" dirty="0" smtClean="0"/>
              <a:t>Paying for </a:t>
            </a:r>
            <a:r>
              <a:rPr lang="en-US" sz="2800" b="0" dirty="0" smtClean="0">
                <a:solidFill>
                  <a:srgbClr val="FF6600"/>
                </a:solidFill>
              </a:rPr>
              <a:t>positive</a:t>
            </a:r>
            <a:r>
              <a:rPr lang="en-US" sz="2800" b="0" dirty="0" smtClean="0"/>
              <a:t> coverage</a:t>
            </a:r>
            <a:endParaRPr lang="en-US" sz="2800" b="0" dirty="0" smtClean="0"/>
          </a:p>
          <a:p>
            <a:pPr lvl="1"/>
            <a:r>
              <a:rPr lang="en-US" sz="2800" b="0" dirty="0" smtClean="0"/>
              <a:t>Paying to avoid </a:t>
            </a:r>
            <a:r>
              <a:rPr lang="en-US" sz="2800" b="0" dirty="0" smtClean="0">
                <a:solidFill>
                  <a:srgbClr val="0000FF"/>
                </a:solidFill>
              </a:rPr>
              <a:t>negative</a:t>
            </a:r>
            <a:r>
              <a:rPr lang="en-US" sz="2800" b="0" dirty="0" smtClean="0"/>
              <a:t> coverage</a:t>
            </a:r>
            <a:endParaRPr lang="en-US" sz="2800" b="0" dirty="0" smtClean="0"/>
          </a:p>
          <a:p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1200"/>
            <a:ext cx="3119051" cy="3003701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04887">
            <a:off x="1372109" y="4424575"/>
            <a:ext cx="972895" cy="162149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2521848" y="901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0490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Justice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0" dirty="0" smtClean="0"/>
              <a:t>‘Obligation to serve the interests of society’</a:t>
            </a:r>
            <a:endParaRPr lang="en-US" sz="2800" b="0" dirty="0" smtClean="0"/>
          </a:p>
          <a:p>
            <a:endParaRPr lang="en-US" sz="2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733800"/>
            <a:ext cx="3962400" cy="1408854"/>
          </a:xfrm>
          <a:prstGeom prst="rect">
            <a:avLst/>
          </a:prstGeom>
        </p:spPr>
      </p:pic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362200"/>
            <a:ext cx="4597400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8842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752600"/>
            <a:ext cx="4800600" cy="36942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World is …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3FBA003-A1D9-4EEF-9174-62A91C0A7A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20505452">
            <a:off x="2525830" y="4165361"/>
            <a:ext cx="3421964" cy="110799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99"/>
                </a:solidFill>
                <a:latin typeface="+mn-lt"/>
              </a:rPr>
              <a:t>complex</a:t>
            </a:r>
            <a:endParaRPr lang="en-US" sz="6600" dirty="0">
              <a:solidFill>
                <a:srgbClr val="FF009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40748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0" dirty="0" smtClean="0"/>
              <a:t>Every market:</a:t>
            </a:r>
          </a:p>
          <a:p>
            <a:pPr marL="0" indent="0" algn="ctr">
              <a:buNone/>
            </a:pPr>
            <a:r>
              <a:rPr lang="en-US" sz="4400" b="0" dirty="0" smtClean="0"/>
              <a:t>Adopt and share a</a:t>
            </a:r>
          </a:p>
          <a:p>
            <a:pPr marL="0" indent="0" algn="ctr">
              <a:buNone/>
            </a:pPr>
            <a:r>
              <a:rPr lang="en-US" sz="4400" b="0" dirty="0" smtClean="0">
                <a:solidFill>
                  <a:srgbClr val="0000FF"/>
                </a:solidFill>
              </a:rPr>
              <a:t>Code of Ethics</a:t>
            </a:r>
            <a:endParaRPr lang="en-US" sz="4400" b="0" dirty="0" smtClean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US" sz="4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02E4662-DCBA-4760-8DAC-1F14E870F11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136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 RED SHOE TEMPLATE">
  <a:themeElements>
    <a:clrScheme name="Red Shoe 2004-v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ed Shoe 2004-v1">
      <a:majorFont>
        <a:latin typeface="Century Gothic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 Shoe 2004-v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hoe 2004-v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hoe 2004-v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hoe 2004-v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hoe 2004-v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Shoe 2004-v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Shoe 2004-v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 RED SHOE TEMPLATE</Template>
  <TotalTime>3830</TotalTime>
  <Words>170</Words>
  <Application>Microsoft Macintosh PowerPoint</Application>
  <PresentationFormat>On-screen Show (4:3)</PresentationFormat>
  <Paragraphs>58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 RED SHOE TEMPLATE</vt:lpstr>
      <vt:lpstr>Public Relations Practice in ASEAN Economic Community:  Friendship &amp; Mutual Understanding Among ASEAN PR Practitioners </vt:lpstr>
      <vt:lpstr>ASEAN Economic Community</vt:lpstr>
      <vt:lpstr>Challenge #1</vt:lpstr>
      <vt:lpstr>Ethical Challenges</vt:lpstr>
      <vt:lpstr>Transparency</vt:lpstr>
      <vt:lpstr>Integrity of Channels</vt:lpstr>
      <vt:lpstr>Social Justice</vt:lpstr>
      <vt:lpstr>Our World is …</vt:lpstr>
      <vt:lpstr>A Recommendation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kathyo</cp:lastModifiedBy>
  <cp:revision>328</cp:revision>
  <cp:lastPrinted>2013-10-28T03:33:50Z</cp:lastPrinted>
  <dcterms:created xsi:type="dcterms:W3CDTF">2010-09-23T00:34:27Z</dcterms:created>
  <dcterms:modified xsi:type="dcterms:W3CDTF">2015-02-04T14:50:27Z</dcterms:modified>
</cp:coreProperties>
</file>