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31" r:id="rId3"/>
    <p:sldId id="315" r:id="rId4"/>
    <p:sldId id="299" r:id="rId5"/>
    <p:sldId id="325" r:id="rId6"/>
    <p:sldId id="302" r:id="rId7"/>
    <p:sldId id="313" r:id="rId8"/>
    <p:sldId id="275" r:id="rId9"/>
    <p:sldId id="303" r:id="rId10"/>
    <p:sldId id="276" r:id="rId11"/>
    <p:sldId id="326" r:id="rId12"/>
    <p:sldId id="277" r:id="rId13"/>
    <p:sldId id="320" r:id="rId14"/>
    <p:sldId id="317" r:id="rId15"/>
    <p:sldId id="318" r:id="rId16"/>
    <p:sldId id="289" r:id="rId17"/>
    <p:sldId id="306" r:id="rId18"/>
  </p:sldIdLst>
  <p:sldSz cx="9144000" cy="6858000" type="screen4x3"/>
  <p:notesSz cx="6877050" cy="10002838"/>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228" autoAdjust="0"/>
    <p:restoredTop sz="78853" autoAdjust="0"/>
  </p:normalViewPr>
  <p:slideViewPr>
    <p:cSldViewPr>
      <p:cViewPr>
        <p:scale>
          <a:sx n="50" d="100"/>
          <a:sy n="50" d="100"/>
        </p:scale>
        <p:origin x="-1926" y="-5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09D6A-AF89-453C-BDF0-DF4A8E6A3FC6}" type="doc">
      <dgm:prSet loTypeId="urn:microsoft.com/office/officeart/2005/8/layout/radial5" loCatId="cycle" qsTypeId="urn:microsoft.com/office/officeart/2005/8/quickstyle/simple1" qsCatId="simple" csTypeId="urn:microsoft.com/office/officeart/2005/8/colors/colorful5" csCatId="colorful" phldr="1"/>
      <dgm:spPr/>
      <dgm:t>
        <a:bodyPr/>
        <a:lstStyle/>
        <a:p>
          <a:endParaRPr lang="id-ID"/>
        </a:p>
      </dgm:t>
    </dgm:pt>
    <dgm:pt modelId="{4DA6135B-A2B5-4713-9731-0F6392407036}">
      <dgm:prSet phldrT="[Text]"/>
      <dgm:spPr>
        <a:solidFill>
          <a:schemeClr val="accent4">
            <a:lumMod val="60000"/>
            <a:lumOff val="40000"/>
          </a:schemeClr>
        </a:solidFill>
      </dgm:spPr>
      <dgm:t>
        <a:bodyPr/>
        <a:lstStyle/>
        <a:p>
          <a:r>
            <a:rPr lang="en-US" b="1" dirty="0" smtClean="0">
              <a:solidFill>
                <a:schemeClr val="tx1"/>
              </a:solidFill>
            </a:rPr>
            <a:t>Bio </a:t>
          </a:r>
          <a:r>
            <a:rPr lang="en-US" b="1" dirty="0" err="1" smtClean="0">
              <a:solidFill>
                <a:schemeClr val="tx1"/>
              </a:solidFill>
            </a:rPr>
            <a:t>Farma</a:t>
          </a:r>
          <a:endParaRPr lang="id-ID" b="1" dirty="0">
            <a:solidFill>
              <a:schemeClr val="tx1"/>
            </a:solidFill>
          </a:endParaRPr>
        </a:p>
      </dgm:t>
    </dgm:pt>
    <dgm:pt modelId="{A6099933-2A5B-4CD8-8BE2-97D8A2FE5591}" type="parTrans" cxnId="{7BE8C04E-93C5-4D60-941F-EE6EBFE46742}">
      <dgm:prSet/>
      <dgm:spPr/>
      <dgm:t>
        <a:bodyPr/>
        <a:lstStyle/>
        <a:p>
          <a:endParaRPr lang="id-ID" b="1">
            <a:solidFill>
              <a:schemeClr val="tx1"/>
            </a:solidFill>
          </a:endParaRPr>
        </a:p>
      </dgm:t>
    </dgm:pt>
    <dgm:pt modelId="{1929A954-DD02-4B92-BCB2-1DF83711BA76}" type="sibTrans" cxnId="{7BE8C04E-93C5-4D60-941F-EE6EBFE46742}">
      <dgm:prSet/>
      <dgm:spPr/>
      <dgm:t>
        <a:bodyPr/>
        <a:lstStyle/>
        <a:p>
          <a:endParaRPr lang="id-ID" b="1">
            <a:solidFill>
              <a:schemeClr val="tx1"/>
            </a:solidFill>
          </a:endParaRPr>
        </a:p>
      </dgm:t>
    </dgm:pt>
    <dgm:pt modelId="{5DC39AE3-D7DA-45AE-812B-C7CC15D9560D}">
      <dgm:prSet phldrT="[Text]"/>
      <dgm:spPr>
        <a:solidFill>
          <a:schemeClr val="accent5">
            <a:lumMod val="40000"/>
            <a:lumOff val="60000"/>
          </a:schemeClr>
        </a:solidFill>
      </dgm:spPr>
      <dgm:t>
        <a:bodyPr/>
        <a:lstStyle/>
        <a:p>
          <a:r>
            <a:rPr lang="id-ID" b="1" dirty="0" smtClean="0">
              <a:solidFill>
                <a:schemeClr val="tx1"/>
              </a:solidFill>
            </a:rPr>
            <a:t>Republic of Indonesia </a:t>
          </a:r>
        </a:p>
      </dgm:t>
    </dgm:pt>
    <dgm:pt modelId="{536909C6-347F-40C9-A358-DC107D71D760}" type="parTrans" cxnId="{3D07F854-1EFB-440C-B66E-1C4C359FF224}">
      <dgm:prSet/>
      <dgm:spPr/>
      <dgm:t>
        <a:bodyPr/>
        <a:lstStyle/>
        <a:p>
          <a:endParaRPr lang="id-ID" b="1">
            <a:solidFill>
              <a:schemeClr val="tx1"/>
            </a:solidFill>
          </a:endParaRPr>
        </a:p>
      </dgm:t>
    </dgm:pt>
    <dgm:pt modelId="{CF315A5A-1886-4783-B56E-76A34DAFD76C}" type="sibTrans" cxnId="{3D07F854-1EFB-440C-B66E-1C4C359FF224}">
      <dgm:prSet/>
      <dgm:spPr/>
      <dgm:t>
        <a:bodyPr/>
        <a:lstStyle/>
        <a:p>
          <a:endParaRPr lang="id-ID" b="1">
            <a:solidFill>
              <a:schemeClr val="tx1"/>
            </a:solidFill>
          </a:endParaRPr>
        </a:p>
      </dgm:t>
    </dgm:pt>
    <dgm:pt modelId="{ABCA8396-2167-400F-9E93-3DA70723AB34}">
      <dgm:prSet phldrT="[Text]"/>
      <dgm:spPr/>
      <dgm:t>
        <a:bodyPr/>
        <a:lstStyle/>
        <a:p>
          <a:r>
            <a:rPr lang="id-ID" b="1" dirty="0" smtClean="0">
              <a:solidFill>
                <a:schemeClr val="tx1"/>
              </a:solidFill>
            </a:rPr>
            <a:t>WHO</a:t>
          </a:r>
          <a:r>
            <a:rPr lang="en-US" b="1" dirty="0" smtClean="0">
              <a:solidFill>
                <a:schemeClr val="tx1"/>
              </a:solidFill>
            </a:rPr>
            <a:t> </a:t>
          </a:r>
        </a:p>
        <a:p>
          <a:r>
            <a:rPr lang="en-US" b="1" dirty="0" smtClean="0">
              <a:solidFill>
                <a:schemeClr val="tx1"/>
              </a:solidFill>
            </a:rPr>
            <a:t>(World Health Organization)</a:t>
          </a:r>
          <a:endParaRPr lang="id-ID" b="1" dirty="0">
            <a:solidFill>
              <a:schemeClr val="tx1"/>
            </a:solidFill>
          </a:endParaRPr>
        </a:p>
      </dgm:t>
    </dgm:pt>
    <dgm:pt modelId="{627F63D6-1754-4D0E-A5F2-98BE46E99D93}" type="parTrans" cxnId="{7F19BEA6-68AF-46E5-8C50-A77BDF76357A}">
      <dgm:prSet/>
      <dgm:spPr/>
      <dgm:t>
        <a:bodyPr/>
        <a:lstStyle/>
        <a:p>
          <a:endParaRPr lang="id-ID" b="1">
            <a:solidFill>
              <a:schemeClr val="tx1"/>
            </a:solidFill>
          </a:endParaRPr>
        </a:p>
      </dgm:t>
    </dgm:pt>
    <dgm:pt modelId="{5A2EE39B-D815-4C4F-AFCA-B224A2D1211C}" type="sibTrans" cxnId="{7F19BEA6-68AF-46E5-8C50-A77BDF76357A}">
      <dgm:prSet/>
      <dgm:spPr/>
      <dgm:t>
        <a:bodyPr/>
        <a:lstStyle/>
        <a:p>
          <a:endParaRPr lang="id-ID" b="1">
            <a:solidFill>
              <a:schemeClr val="tx1"/>
            </a:solidFill>
          </a:endParaRPr>
        </a:p>
      </dgm:t>
    </dgm:pt>
    <dgm:pt modelId="{5C6C55EF-BC76-489A-ABFD-C8C42141B181}">
      <dgm:prSet phldrT="[Text]" custT="1"/>
      <dgm:spPr/>
      <dgm:t>
        <a:bodyPr/>
        <a:lstStyle/>
        <a:p>
          <a:r>
            <a:rPr lang="id-ID" sz="2400" b="1" dirty="0" smtClean="0">
              <a:solidFill>
                <a:schemeClr val="tx1"/>
              </a:solidFill>
            </a:rPr>
            <a:t>DCVMN</a:t>
          </a:r>
        </a:p>
        <a:p>
          <a:r>
            <a:rPr lang="id-ID" sz="1300" b="1" dirty="0" smtClean="0">
              <a:solidFill>
                <a:schemeClr val="tx1"/>
              </a:solidFill>
            </a:rPr>
            <a:t>(Developing Countries </a:t>
          </a:r>
          <a:r>
            <a:rPr lang="en-US" sz="1300" b="1" dirty="0" smtClean="0">
              <a:solidFill>
                <a:schemeClr val="tx1"/>
              </a:solidFill>
            </a:rPr>
            <a:t>V</a:t>
          </a:r>
          <a:r>
            <a:rPr lang="id-ID" sz="1300" b="1" dirty="0" smtClean="0">
              <a:solidFill>
                <a:schemeClr val="tx1"/>
              </a:solidFill>
            </a:rPr>
            <a:t>accine </a:t>
          </a:r>
          <a:r>
            <a:rPr lang="en-US" sz="1300" b="1" dirty="0" smtClean="0">
              <a:solidFill>
                <a:schemeClr val="tx1"/>
              </a:solidFill>
            </a:rPr>
            <a:t>M</a:t>
          </a:r>
          <a:r>
            <a:rPr lang="id-ID" sz="1300" b="1" dirty="0" smtClean="0">
              <a:solidFill>
                <a:schemeClr val="tx1"/>
              </a:solidFill>
            </a:rPr>
            <a:t>anufacturers </a:t>
          </a:r>
          <a:r>
            <a:rPr lang="en-US" sz="1300" b="1" dirty="0" smtClean="0">
              <a:solidFill>
                <a:schemeClr val="tx1"/>
              </a:solidFill>
            </a:rPr>
            <a:t>N</a:t>
          </a:r>
          <a:r>
            <a:rPr lang="id-ID" sz="1300" b="1" dirty="0" smtClean="0">
              <a:solidFill>
                <a:schemeClr val="tx1"/>
              </a:solidFill>
            </a:rPr>
            <a:t>etwork)                </a:t>
          </a:r>
          <a:endParaRPr lang="id-ID" sz="1300" b="1" dirty="0">
            <a:solidFill>
              <a:schemeClr val="tx1"/>
            </a:solidFill>
          </a:endParaRPr>
        </a:p>
      </dgm:t>
    </dgm:pt>
    <dgm:pt modelId="{1578646C-BACD-47E6-ABEC-7A51ACFAB5DF}" type="parTrans" cxnId="{6BB39D64-54B7-4914-B6DB-FB8BCC845DA5}">
      <dgm:prSet/>
      <dgm:spPr/>
      <dgm:t>
        <a:bodyPr/>
        <a:lstStyle/>
        <a:p>
          <a:endParaRPr lang="id-ID" b="1">
            <a:solidFill>
              <a:schemeClr val="tx1"/>
            </a:solidFill>
          </a:endParaRPr>
        </a:p>
      </dgm:t>
    </dgm:pt>
    <dgm:pt modelId="{7D11FBFD-2D3E-45F5-B8CC-A19E9F1AFE28}" type="sibTrans" cxnId="{6BB39D64-54B7-4914-B6DB-FB8BCC845DA5}">
      <dgm:prSet/>
      <dgm:spPr/>
      <dgm:t>
        <a:bodyPr/>
        <a:lstStyle/>
        <a:p>
          <a:endParaRPr lang="id-ID" b="1">
            <a:solidFill>
              <a:schemeClr val="tx1"/>
            </a:solidFill>
          </a:endParaRPr>
        </a:p>
      </dgm:t>
    </dgm:pt>
    <dgm:pt modelId="{856D57E9-6517-40E5-BFA7-E0EDB4C9C1FB}">
      <dgm:prSet phldrT="[Text]" custT="1"/>
      <dgm:spPr/>
      <dgm:t>
        <a:bodyPr/>
        <a:lstStyle/>
        <a:p>
          <a:r>
            <a:rPr lang="id-ID" sz="2400" b="1" dirty="0" smtClean="0">
              <a:solidFill>
                <a:schemeClr val="tx1"/>
              </a:solidFill>
            </a:rPr>
            <a:t>OIC </a:t>
          </a:r>
        </a:p>
        <a:p>
          <a:r>
            <a:rPr lang="id-ID" sz="1300" b="1" dirty="0" smtClean="0">
              <a:solidFill>
                <a:schemeClr val="tx1"/>
              </a:solidFill>
            </a:rPr>
            <a:t>(Organization  of Islamic Countries)</a:t>
          </a:r>
          <a:endParaRPr lang="id-ID" sz="1300" b="1" dirty="0">
            <a:solidFill>
              <a:schemeClr val="tx1"/>
            </a:solidFill>
          </a:endParaRPr>
        </a:p>
      </dgm:t>
    </dgm:pt>
    <dgm:pt modelId="{F9AEF1AF-A6B8-4330-930C-00861130AB99}" type="parTrans" cxnId="{46F8C951-837E-4450-A62E-D043B7D6E049}">
      <dgm:prSet/>
      <dgm:spPr/>
      <dgm:t>
        <a:bodyPr/>
        <a:lstStyle/>
        <a:p>
          <a:endParaRPr lang="id-ID" b="1">
            <a:solidFill>
              <a:schemeClr val="tx1"/>
            </a:solidFill>
          </a:endParaRPr>
        </a:p>
      </dgm:t>
    </dgm:pt>
    <dgm:pt modelId="{BC530E33-6563-4D5B-84F1-73DD48C97082}" type="sibTrans" cxnId="{46F8C951-837E-4450-A62E-D043B7D6E049}">
      <dgm:prSet/>
      <dgm:spPr/>
      <dgm:t>
        <a:bodyPr/>
        <a:lstStyle/>
        <a:p>
          <a:endParaRPr lang="id-ID" b="1">
            <a:solidFill>
              <a:schemeClr val="tx1"/>
            </a:solidFill>
          </a:endParaRPr>
        </a:p>
      </dgm:t>
    </dgm:pt>
    <dgm:pt modelId="{CF0296AC-84D2-4EC9-96BD-D779DBF305BA}" type="pres">
      <dgm:prSet presAssocID="{C6509D6A-AF89-453C-BDF0-DF4A8E6A3FC6}" presName="Name0" presStyleCnt="0">
        <dgm:presLayoutVars>
          <dgm:chMax val="1"/>
          <dgm:dir/>
          <dgm:animLvl val="ctr"/>
          <dgm:resizeHandles val="exact"/>
        </dgm:presLayoutVars>
      </dgm:prSet>
      <dgm:spPr/>
      <dgm:t>
        <a:bodyPr/>
        <a:lstStyle/>
        <a:p>
          <a:endParaRPr lang="id-ID"/>
        </a:p>
      </dgm:t>
    </dgm:pt>
    <dgm:pt modelId="{1AEAAA20-9D63-4349-B95E-EFF67648B173}" type="pres">
      <dgm:prSet presAssocID="{4DA6135B-A2B5-4713-9731-0F6392407036}" presName="centerShape" presStyleLbl="node0" presStyleIdx="0" presStyleCnt="1"/>
      <dgm:spPr/>
      <dgm:t>
        <a:bodyPr/>
        <a:lstStyle/>
        <a:p>
          <a:endParaRPr lang="id-ID"/>
        </a:p>
      </dgm:t>
    </dgm:pt>
    <dgm:pt modelId="{33F5F5C0-1768-44D0-B705-B9E9C0117C8B}" type="pres">
      <dgm:prSet presAssocID="{536909C6-347F-40C9-A358-DC107D71D760}" presName="parTrans" presStyleLbl="sibTrans2D1" presStyleIdx="0" presStyleCnt="4"/>
      <dgm:spPr/>
      <dgm:t>
        <a:bodyPr/>
        <a:lstStyle/>
        <a:p>
          <a:endParaRPr lang="id-ID"/>
        </a:p>
      </dgm:t>
    </dgm:pt>
    <dgm:pt modelId="{08175AB6-F76D-44BF-BE38-934C81EFCEC2}" type="pres">
      <dgm:prSet presAssocID="{536909C6-347F-40C9-A358-DC107D71D760}" presName="connectorText" presStyleLbl="sibTrans2D1" presStyleIdx="0" presStyleCnt="4"/>
      <dgm:spPr/>
      <dgm:t>
        <a:bodyPr/>
        <a:lstStyle/>
        <a:p>
          <a:endParaRPr lang="id-ID"/>
        </a:p>
      </dgm:t>
    </dgm:pt>
    <dgm:pt modelId="{53847207-7CD6-4E7F-B3F1-8D3657A6E7CA}" type="pres">
      <dgm:prSet presAssocID="{5DC39AE3-D7DA-45AE-812B-C7CC15D9560D}" presName="node" presStyleLbl="node1" presStyleIdx="0" presStyleCnt="4" custScaleX="175014" custRadScaleRad="100291" custRadScaleInc="-6447">
        <dgm:presLayoutVars>
          <dgm:bulletEnabled val="1"/>
        </dgm:presLayoutVars>
      </dgm:prSet>
      <dgm:spPr/>
      <dgm:t>
        <a:bodyPr/>
        <a:lstStyle/>
        <a:p>
          <a:endParaRPr lang="id-ID"/>
        </a:p>
      </dgm:t>
    </dgm:pt>
    <dgm:pt modelId="{6921DFF4-1A86-4AA3-A7E5-61778F41EA61}" type="pres">
      <dgm:prSet presAssocID="{627F63D6-1754-4D0E-A5F2-98BE46E99D93}" presName="parTrans" presStyleLbl="sibTrans2D1" presStyleIdx="1" presStyleCnt="4"/>
      <dgm:spPr/>
      <dgm:t>
        <a:bodyPr/>
        <a:lstStyle/>
        <a:p>
          <a:endParaRPr lang="id-ID"/>
        </a:p>
      </dgm:t>
    </dgm:pt>
    <dgm:pt modelId="{5C5491A4-67AB-4F24-AC02-F2B10F979AE7}" type="pres">
      <dgm:prSet presAssocID="{627F63D6-1754-4D0E-A5F2-98BE46E99D93}" presName="connectorText" presStyleLbl="sibTrans2D1" presStyleIdx="1" presStyleCnt="4"/>
      <dgm:spPr/>
      <dgm:t>
        <a:bodyPr/>
        <a:lstStyle/>
        <a:p>
          <a:endParaRPr lang="id-ID"/>
        </a:p>
      </dgm:t>
    </dgm:pt>
    <dgm:pt modelId="{762C56DA-ED43-4B49-9F9A-31413BDB3D4F}" type="pres">
      <dgm:prSet presAssocID="{ABCA8396-2167-400F-9E93-3DA70723AB34}" presName="node" presStyleLbl="node1" presStyleIdx="1" presStyleCnt="4" custScaleX="170187" custRadScaleRad="138134" custRadScaleInc="-244">
        <dgm:presLayoutVars>
          <dgm:bulletEnabled val="1"/>
        </dgm:presLayoutVars>
      </dgm:prSet>
      <dgm:spPr/>
      <dgm:t>
        <a:bodyPr/>
        <a:lstStyle/>
        <a:p>
          <a:endParaRPr lang="id-ID"/>
        </a:p>
      </dgm:t>
    </dgm:pt>
    <dgm:pt modelId="{FAC2C060-1164-486E-85B1-5366AED61A02}" type="pres">
      <dgm:prSet presAssocID="{1578646C-BACD-47E6-ABEC-7A51ACFAB5DF}" presName="parTrans" presStyleLbl="sibTrans2D1" presStyleIdx="2" presStyleCnt="4"/>
      <dgm:spPr/>
      <dgm:t>
        <a:bodyPr/>
        <a:lstStyle/>
        <a:p>
          <a:endParaRPr lang="id-ID"/>
        </a:p>
      </dgm:t>
    </dgm:pt>
    <dgm:pt modelId="{F1C3A0F1-B8A0-4217-8E1A-44F17F222B31}" type="pres">
      <dgm:prSet presAssocID="{1578646C-BACD-47E6-ABEC-7A51ACFAB5DF}" presName="connectorText" presStyleLbl="sibTrans2D1" presStyleIdx="2" presStyleCnt="4"/>
      <dgm:spPr/>
      <dgm:t>
        <a:bodyPr/>
        <a:lstStyle/>
        <a:p>
          <a:endParaRPr lang="id-ID"/>
        </a:p>
      </dgm:t>
    </dgm:pt>
    <dgm:pt modelId="{84AF4C3B-66ED-476D-A6DC-5636410D7D03}" type="pres">
      <dgm:prSet presAssocID="{5C6C55EF-BC76-489A-ABFD-C8C42141B181}" presName="node" presStyleLbl="node1" presStyleIdx="2" presStyleCnt="4" custScaleX="175012">
        <dgm:presLayoutVars>
          <dgm:bulletEnabled val="1"/>
        </dgm:presLayoutVars>
      </dgm:prSet>
      <dgm:spPr/>
      <dgm:t>
        <a:bodyPr/>
        <a:lstStyle/>
        <a:p>
          <a:endParaRPr lang="id-ID"/>
        </a:p>
      </dgm:t>
    </dgm:pt>
    <dgm:pt modelId="{D2C91A83-AC3E-4EBE-B87A-EE3BF887AF86}" type="pres">
      <dgm:prSet presAssocID="{F9AEF1AF-A6B8-4330-930C-00861130AB99}" presName="parTrans" presStyleLbl="sibTrans2D1" presStyleIdx="3" presStyleCnt="4"/>
      <dgm:spPr/>
      <dgm:t>
        <a:bodyPr/>
        <a:lstStyle/>
        <a:p>
          <a:endParaRPr lang="id-ID"/>
        </a:p>
      </dgm:t>
    </dgm:pt>
    <dgm:pt modelId="{092BC089-C283-4AE3-809D-549B216C0D76}" type="pres">
      <dgm:prSet presAssocID="{F9AEF1AF-A6B8-4330-930C-00861130AB99}" presName="connectorText" presStyleLbl="sibTrans2D1" presStyleIdx="3" presStyleCnt="4"/>
      <dgm:spPr/>
      <dgm:t>
        <a:bodyPr/>
        <a:lstStyle/>
        <a:p>
          <a:endParaRPr lang="id-ID"/>
        </a:p>
      </dgm:t>
    </dgm:pt>
    <dgm:pt modelId="{2D56BB92-A606-48E2-96FC-9CCEF9100071}" type="pres">
      <dgm:prSet presAssocID="{856D57E9-6517-40E5-BFA7-E0EDB4C9C1FB}" presName="node" presStyleLbl="node1" presStyleIdx="3" presStyleCnt="4" custScaleX="173212" custRadScaleRad="141039" custRadScaleInc="239">
        <dgm:presLayoutVars>
          <dgm:bulletEnabled val="1"/>
        </dgm:presLayoutVars>
      </dgm:prSet>
      <dgm:spPr/>
      <dgm:t>
        <a:bodyPr/>
        <a:lstStyle/>
        <a:p>
          <a:endParaRPr lang="id-ID"/>
        </a:p>
      </dgm:t>
    </dgm:pt>
  </dgm:ptLst>
  <dgm:cxnLst>
    <dgm:cxn modelId="{BF65720E-F89C-459D-9F42-F4BD1BDD6496}" type="presOf" srcId="{536909C6-347F-40C9-A358-DC107D71D760}" destId="{33F5F5C0-1768-44D0-B705-B9E9C0117C8B}" srcOrd="0" destOrd="0" presId="urn:microsoft.com/office/officeart/2005/8/layout/radial5"/>
    <dgm:cxn modelId="{6BB39D64-54B7-4914-B6DB-FB8BCC845DA5}" srcId="{4DA6135B-A2B5-4713-9731-0F6392407036}" destId="{5C6C55EF-BC76-489A-ABFD-C8C42141B181}" srcOrd="2" destOrd="0" parTransId="{1578646C-BACD-47E6-ABEC-7A51ACFAB5DF}" sibTransId="{7D11FBFD-2D3E-45F5-B8CC-A19E9F1AFE28}"/>
    <dgm:cxn modelId="{46F8C951-837E-4450-A62E-D043B7D6E049}" srcId="{4DA6135B-A2B5-4713-9731-0F6392407036}" destId="{856D57E9-6517-40E5-BFA7-E0EDB4C9C1FB}" srcOrd="3" destOrd="0" parTransId="{F9AEF1AF-A6B8-4330-930C-00861130AB99}" sibTransId="{BC530E33-6563-4D5B-84F1-73DD48C97082}"/>
    <dgm:cxn modelId="{FF710310-8994-4130-8488-EEFB0AC1E62F}" type="presOf" srcId="{F9AEF1AF-A6B8-4330-930C-00861130AB99}" destId="{092BC089-C283-4AE3-809D-549B216C0D76}" srcOrd="1" destOrd="0" presId="urn:microsoft.com/office/officeart/2005/8/layout/radial5"/>
    <dgm:cxn modelId="{55734D74-8760-4DFD-9E9F-964F7AEFE06E}" type="presOf" srcId="{C6509D6A-AF89-453C-BDF0-DF4A8E6A3FC6}" destId="{CF0296AC-84D2-4EC9-96BD-D779DBF305BA}" srcOrd="0" destOrd="0" presId="urn:microsoft.com/office/officeart/2005/8/layout/radial5"/>
    <dgm:cxn modelId="{18022AC4-62C2-43F0-BEFD-4A0B3048EE24}" type="presOf" srcId="{F9AEF1AF-A6B8-4330-930C-00861130AB99}" destId="{D2C91A83-AC3E-4EBE-B87A-EE3BF887AF86}" srcOrd="0" destOrd="0" presId="urn:microsoft.com/office/officeart/2005/8/layout/radial5"/>
    <dgm:cxn modelId="{DD842D2F-7251-43CE-ADF5-0A6484B760CB}" type="presOf" srcId="{856D57E9-6517-40E5-BFA7-E0EDB4C9C1FB}" destId="{2D56BB92-A606-48E2-96FC-9CCEF9100071}" srcOrd="0" destOrd="0" presId="urn:microsoft.com/office/officeart/2005/8/layout/radial5"/>
    <dgm:cxn modelId="{764B0F97-02E9-4259-8ED9-F55A6E307D8E}" type="presOf" srcId="{1578646C-BACD-47E6-ABEC-7A51ACFAB5DF}" destId="{F1C3A0F1-B8A0-4217-8E1A-44F17F222B31}" srcOrd="1" destOrd="0" presId="urn:microsoft.com/office/officeart/2005/8/layout/radial5"/>
    <dgm:cxn modelId="{0C0A6FAC-125B-490C-9BEB-FCAE4397E45F}" type="presOf" srcId="{5DC39AE3-D7DA-45AE-812B-C7CC15D9560D}" destId="{53847207-7CD6-4E7F-B3F1-8D3657A6E7CA}" srcOrd="0" destOrd="0" presId="urn:microsoft.com/office/officeart/2005/8/layout/radial5"/>
    <dgm:cxn modelId="{2A313474-8404-4D7C-8045-910F9C78C281}" type="presOf" srcId="{ABCA8396-2167-400F-9E93-3DA70723AB34}" destId="{762C56DA-ED43-4B49-9F9A-31413BDB3D4F}" srcOrd="0" destOrd="0" presId="urn:microsoft.com/office/officeart/2005/8/layout/radial5"/>
    <dgm:cxn modelId="{3D07F854-1EFB-440C-B66E-1C4C359FF224}" srcId="{4DA6135B-A2B5-4713-9731-0F6392407036}" destId="{5DC39AE3-D7DA-45AE-812B-C7CC15D9560D}" srcOrd="0" destOrd="0" parTransId="{536909C6-347F-40C9-A358-DC107D71D760}" sibTransId="{CF315A5A-1886-4783-B56E-76A34DAFD76C}"/>
    <dgm:cxn modelId="{E117F75E-5269-4A2A-B085-9FCB3E1E436E}" type="presOf" srcId="{536909C6-347F-40C9-A358-DC107D71D760}" destId="{08175AB6-F76D-44BF-BE38-934C81EFCEC2}" srcOrd="1" destOrd="0" presId="urn:microsoft.com/office/officeart/2005/8/layout/radial5"/>
    <dgm:cxn modelId="{7238B533-07E9-41BC-AB3B-3E8D4EC6CE13}" type="presOf" srcId="{5C6C55EF-BC76-489A-ABFD-C8C42141B181}" destId="{84AF4C3B-66ED-476D-A6DC-5636410D7D03}" srcOrd="0" destOrd="0" presId="urn:microsoft.com/office/officeart/2005/8/layout/radial5"/>
    <dgm:cxn modelId="{7BE8C04E-93C5-4D60-941F-EE6EBFE46742}" srcId="{C6509D6A-AF89-453C-BDF0-DF4A8E6A3FC6}" destId="{4DA6135B-A2B5-4713-9731-0F6392407036}" srcOrd="0" destOrd="0" parTransId="{A6099933-2A5B-4CD8-8BE2-97D8A2FE5591}" sibTransId="{1929A954-DD02-4B92-BCB2-1DF83711BA76}"/>
    <dgm:cxn modelId="{163727B4-1D2E-4496-9DFE-3491BA0EF14D}" type="presOf" srcId="{4DA6135B-A2B5-4713-9731-0F6392407036}" destId="{1AEAAA20-9D63-4349-B95E-EFF67648B173}" srcOrd="0" destOrd="0" presId="urn:microsoft.com/office/officeart/2005/8/layout/radial5"/>
    <dgm:cxn modelId="{9527B55F-58EF-4A8C-A79F-69376E097456}" type="presOf" srcId="{627F63D6-1754-4D0E-A5F2-98BE46E99D93}" destId="{5C5491A4-67AB-4F24-AC02-F2B10F979AE7}" srcOrd="1" destOrd="0" presId="urn:microsoft.com/office/officeart/2005/8/layout/radial5"/>
    <dgm:cxn modelId="{B6AF2405-6751-46DC-ACAC-B9E7766D208F}" type="presOf" srcId="{1578646C-BACD-47E6-ABEC-7A51ACFAB5DF}" destId="{FAC2C060-1164-486E-85B1-5366AED61A02}" srcOrd="0" destOrd="0" presId="urn:microsoft.com/office/officeart/2005/8/layout/radial5"/>
    <dgm:cxn modelId="{7F19BEA6-68AF-46E5-8C50-A77BDF76357A}" srcId="{4DA6135B-A2B5-4713-9731-0F6392407036}" destId="{ABCA8396-2167-400F-9E93-3DA70723AB34}" srcOrd="1" destOrd="0" parTransId="{627F63D6-1754-4D0E-A5F2-98BE46E99D93}" sibTransId="{5A2EE39B-D815-4C4F-AFCA-B224A2D1211C}"/>
    <dgm:cxn modelId="{B11574B2-5C10-4036-AC99-395B2AF61F5B}" type="presOf" srcId="{627F63D6-1754-4D0E-A5F2-98BE46E99D93}" destId="{6921DFF4-1A86-4AA3-A7E5-61778F41EA61}" srcOrd="0" destOrd="0" presId="urn:microsoft.com/office/officeart/2005/8/layout/radial5"/>
    <dgm:cxn modelId="{C34B7C9E-3872-45A5-AA21-88EA786D2CA2}" type="presParOf" srcId="{CF0296AC-84D2-4EC9-96BD-D779DBF305BA}" destId="{1AEAAA20-9D63-4349-B95E-EFF67648B173}" srcOrd="0" destOrd="0" presId="urn:microsoft.com/office/officeart/2005/8/layout/radial5"/>
    <dgm:cxn modelId="{18E1B815-993E-4A17-BBD1-1C9A5300DFB0}" type="presParOf" srcId="{CF0296AC-84D2-4EC9-96BD-D779DBF305BA}" destId="{33F5F5C0-1768-44D0-B705-B9E9C0117C8B}" srcOrd="1" destOrd="0" presId="urn:microsoft.com/office/officeart/2005/8/layout/radial5"/>
    <dgm:cxn modelId="{C6AC2397-5C20-4DEB-8CF1-A2811BADCEA8}" type="presParOf" srcId="{33F5F5C0-1768-44D0-B705-B9E9C0117C8B}" destId="{08175AB6-F76D-44BF-BE38-934C81EFCEC2}" srcOrd="0" destOrd="0" presId="urn:microsoft.com/office/officeart/2005/8/layout/radial5"/>
    <dgm:cxn modelId="{077F3549-F71A-48D0-A0B5-E94AE1F1F635}" type="presParOf" srcId="{CF0296AC-84D2-4EC9-96BD-D779DBF305BA}" destId="{53847207-7CD6-4E7F-B3F1-8D3657A6E7CA}" srcOrd="2" destOrd="0" presId="urn:microsoft.com/office/officeart/2005/8/layout/radial5"/>
    <dgm:cxn modelId="{A8DA0982-D8E0-4080-B50B-6C517192CE6B}" type="presParOf" srcId="{CF0296AC-84D2-4EC9-96BD-D779DBF305BA}" destId="{6921DFF4-1A86-4AA3-A7E5-61778F41EA61}" srcOrd="3" destOrd="0" presId="urn:microsoft.com/office/officeart/2005/8/layout/radial5"/>
    <dgm:cxn modelId="{AC84E3AA-4107-438E-9509-7273024C0157}" type="presParOf" srcId="{6921DFF4-1A86-4AA3-A7E5-61778F41EA61}" destId="{5C5491A4-67AB-4F24-AC02-F2B10F979AE7}" srcOrd="0" destOrd="0" presId="urn:microsoft.com/office/officeart/2005/8/layout/radial5"/>
    <dgm:cxn modelId="{F9CA7337-8678-49BE-8FE7-DFE431E458B3}" type="presParOf" srcId="{CF0296AC-84D2-4EC9-96BD-D779DBF305BA}" destId="{762C56DA-ED43-4B49-9F9A-31413BDB3D4F}" srcOrd="4" destOrd="0" presId="urn:microsoft.com/office/officeart/2005/8/layout/radial5"/>
    <dgm:cxn modelId="{4E7A1077-9CDA-4AD6-AE5F-903F6C5B7B00}" type="presParOf" srcId="{CF0296AC-84D2-4EC9-96BD-D779DBF305BA}" destId="{FAC2C060-1164-486E-85B1-5366AED61A02}" srcOrd="5" destOrd="0" presId="urn:microsoft.com/office/officeart/2005/8/layout/radial5"/>
    <dgm:cxn modelId="{4E8566C0-003B-4E36-BF94-0CDCE8C0FC97}" type="presParOf" srcId="{FAC2C060-1164-486E-85B1-5366AED61A02}" destId="{F1C3A0F1-B8A0-4217-8E1A-44F17F222B31}" srcOrd="0" destOrd="0" presId="urn:microsoft.com/office/officeart/2005/8/layout/radial5"/>
    <dgm:cxn modelId="{042F7E32-6C67-45BF-A10A-625E330FCE57}" type="presParOf" srcId="{CF0296AC-84D2-4EC9-96BD-D779DBF305BA}" destId="{84AF4C3B-66ED-476D-A6DC-5636410D7D03}" srcOrd="6" destOrd="0" presId="urn:microsoft.com/office/officeart/2005/8/layout/radial5"/>
    <dgm:cxn modelId="{41783298-7395-4224-A78D-10BE8178B58D}" type="presParOf" srcId="{CF0296AC-84D2-4EC9-96BD-D779DBF305BA}" destId="{D2C91A83-AC3E-4EBE-B87A-EE3BF887AF86}" srcOrd="7" destOrd="0" presId="urn:microsoft.com/office/officeart/2005/8/layout/radial5"/>
    <dgm:cxn modelId="{EF7D7995-8134-4818-BEA0-29970C635C7E}" type="presParOf" srcId="{D2C91A83-AC3E-4EBE-B87A-EE3BF887AF86}" destId="{092BC089-C283-4AE3-809D-549B216C0D76}" srcOrd="0" destOrd="0" presId="urn:microsoft.com/office/officeart/2005/8/layout/radial5"/>
    <dgm:cxn modelId="{E9A62EFD-A8EF-4023-BCBF-B40DD573289E}" type="presParOf" srcId="{CF0296AC-84D2-4EC9-96BD-D779DBF305BA}" destId="{2D56BB92-A606-48E2-96FC-9CCEF9100071}" srcOrd="8"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142"/>
          </a:xfrm>
          <a:prstGeom prst="rect">
            <a:avLst/>
          </a:prstGeom>
        </p:spPr>
        <p:txBody>
          <a:bodyPr vert="horz" lIns="96451" tIns="48225" rIns="96451" bIns="48225" rtlCol="0"/>
          <a:lstStyle>
            <a:lvl1pPr algn="l">
              <a:defRPr sz="1300"/>
            </a:lvl1pPr>
          </a:lstStyle>
          <a:p>
            <a:endParaRPr lang="id-ID"/>
          </a:p>
        </p:txBody>
      </p:sp>
      <p:sp>
        <p:nvSpPr>
          <p:cNvPr id="3" name="Date Placeholder 2"/>
          <p:cNvSpPr>
            <a:spLocks noGrp="1"/>
          </p:cNvSpPr>
          <p:nvPr>
            <p:ph type="dt" sz="quarter" idx="1"/>
          </p:nvPr>
        </p:nvSpPr>
        <p:spPr>
          <a:xfrm>
            <a:off x="3895404" y="0"/>
            <a:ext cx="2980055" cy="500142"/>
          </a:xfrm>
          <a:prstGeom prst="rect">
            <a:avLst/>
          </a:prstGeom>
        </p:spPr>
        <p:txBody>
          <a:bodyPr vert="horz" lIns="96451" tIns="48225" rIns="96451" bIns="48225" rtlCol="0"/>
          <a:lstStyle>
            <a:lvl1pPr algn="r">
              <a:defRPr sz="1300"/>
            </a:lvl1pPr>
          </a:lstStyle>
          <a:p>
            <a:fld id="{C58F27EE-F619-4B21-8FBA-476600BCB1D0}" type="datetimeFigureOut">
              <a:rPr lang="id-ID" smtClean="0"/>
              <a:pPr/>
              <a:t>05/02/2015</a:t>
            </a:fld>
            <a:endParaRPr lang="id-ID"/>
          </a:p>
        </p:txBody>
      </p:sp>
      <p:sp>
        <p:nvSpPr>
          <p:cNvPr id="4" name="Footer Placeholder 3"/>
          <p:cNvSpPr>
            <a:spLocks noGrp="1"/>
          </p:cNvSpPr>
          <p:nvPr>
            <p:ph type="ftr" sz="quarter" idx="2"/>
          </p:nvPr>
        </p:nvSpPr>
        <p:spPr>
          <a:xfrm>
            <a:off x="0" y="9500960"/>
            <a:ext cx="2980055" cy="500142"/>
          </a:xfrm>
          <a:prstGeom prst="rect">
            <a:avLst/>
          </a:prstGeom>
        </p:spPr>
        <p:txBody>
          <a:bodyPr vert="horz" lIns="96451" tIns="48225" rIns="96451" bIns="48225" rtlCol="0" anchor="b"/>
          <a:lstStyle>
            <a:lvl1pPr algn="l">
              <a:defRPr sz="1300"/>
            </a:lvl1pPr>
          </a:lstStyle>
          <a:p>
            <a:endParaRPr lang="id-ID"/>
          </a:p>
        </p:txBody>
      </p:sp>
      <p:sp>
        <p:nvSpPr>
          <p:cNvPr id="5" name="Slide Number Placeholder 4"/>
          <p:cNvSpPr>
            <a:spLocks noGrp="1"/>
          </p:cNvSpPr>
          <p:nvPr>
            <p:ph type="sldNum" sz="quarter" idx="3"/>
          </p:nvPr>
        </p:nvSpPr>
        <p:spPr>
          <a:xfrm>
            <a:off x="3895404" y="9500960"/>
            <a:ext cx="2980055" cy="500142"/>
          </a:xfrm>
          <a:prstGeom prst="rect">
            <a:avLst/>
          </a:prstGeom>
        </p:spPr>
        <p:txBody>
          <a:bodyPr vert="horz" lIns="96451" tIns="48225" rIns="96451" bIns="48225" rtlCol="0" anchor="b"/>
          <a:lstStyle>
            <a:lvl1pPr algn="r">
              <a:defRPr sz="1300"/>
            </a:lvl1pPr>
          </a:lstStyle>
          <a:p>
            <a:fld id="{3FC82C27-98C7-44C4-B21B-A9384B436245}" type="slidenum">
              <a:rPr lang="id-ID" smtClean="0"/>
              <a:pPr/>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142"/>
          </a:xfrm>
          <a:prstGeom prst="rect">
            <a:avLst/>
          </a:prstGeom>
        </p:spPr>
        <p:txBody>
          <a:bodyPr vert="horz" lIns="96451" tIns="48225" rIns="96451" bIns="48225" rtlCol="0"/>
          <a:lstStyle>
            <a:lvl1pPr algn="l">
              <a:defRPr sz="1300"/>
            </a:lvl1pPr>
          </a:lstStyle>
          <a:p>
            <a:endParaRPr lang="id-ID"/>
          </a:p>
        </p:txBody>
      </p:sp>
      <p:sp>
        <p:nvSpPr>
          <p:cNvPr id="3" name="Date Placeholder 2"/>
          <p:cNvSpPr>
            <a:spLocks noGrp="1"/>
          </p:cNvSpPr>
          <p:nvPr>
            <p:ph type="dt" idx="1"/>
          </p:nvPr>
        </p:nvSpPr>
        <p:spPr>
          <a:xfrm>
            <a:off x="3895404" y="0"/>
            <a:ext cx="2980055" cy="500142"/>
          </a:xfrm>
          <a:prstGeom prst="rect">
            <a:avLst/>
          </a:prstGeom>
        </p:spPr>
        <p:txBody>
          <a:bodyPr vert="horz" lIns="96451" tIns="48225" rIns="96451" bIns="48225" rtlCol="0"/>
          <a:lstStyle>
            <a:lvl1pPr algn="r">
              <a:defRPr sz="1300"/>
            </a:lvl1pPr>
          </a:lstStyle>
          <a:p>
            <a:fld id="{03D157D9-E3F8-4867-B37C-E8123A8789F5}" type="datetimeFigureOut">
              <a:rPr lang="id-ID" smtClean="0"/>
              <a:pPr/>
              <a:t>05/02/2015</a:t>
            </a:fld>
            <a:endParaRPr lang="id-ID"/>
          </a:p>
        </p:txBody>
      </p:sp>
      <p:sp>
        <p:nvSpPr>
          <p:cNvPr id="4" name="Slide Image Placeholder 3"/>
          <p:cNvSpPr>
            <a:spLocks noGrp="1" noRot="1" noChangeAspect="1"/>
          </p:cNvSpPr>
          <p:nvPr>
            <p:ph type="sldImg" idx="2"/>
          </p:nvPr>
        </p:nvSpPr>
        <p:spPr>
          <a:xfrm>
            <a:off x="938213" y="750888"/>
            <a:ext cx="5000625" cy="3749675"/>
          </a:xfrm>
          <a:prstGeom prst="rect">
            <a:avLst/>
          </a:prstGeom>
          <a:noFill/>
          <a:ln w="12700">
            <a:solidFill>
              <a:prstClr val="black"/>
            </a:solidFill>
          </a:ln>
        </p:spPr>
        <p:txBody>
          <a:bodyPr vert="horz" lIns="96451" tIns="48225" rIns="96451" bIns="48225" rtlCol="0" anchor="ctr"/>
          <a:lstStyle/>
          <a:p>
            <a:endParaRPr lang="id-ID"/>
          </a:p>
        </p:txBody>
      </p:sp>
      <p:sp>
        <p:nvSpPr>
          <p:cNvPr id="5" name="Notes Placeholder 4"/>
          <p:cNvSpPr>
            <a:spLocks noGrp="1"/>
          </p:cNvSpPr>
          <p:nvPr>
            <p:ph type="body" sz="quarter" idx="3"/>
          </p:nvPr>
        </p:nvSpPr>
        <p:spPr>
          <a:xfrm>
            <a:off x="687705" y="4751348"/>
            <a:ext cx="5501640" cy="4501277"/>
          </a:xfrm>
          <a:prstGeom prst="rect">
            <a:avLst/>
          </a:prstGeom>
        </p:spPr>
        <p:txBody>
          <a:bodyPr vert="horz" lIns="96451" tIns="48225" rIns="96451" bIns="482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9500960"/>
            <a:ext cx="2980055" cy="500142"/>
          </a:xfrm>
          <a:prstGeom prst="rect">
            <a:avLst/>
          </a:prstGeom>
        </p:spPr>
        <p:txBody>
          <a:bodyPr vert="horz" lIns="96451" tIns="48225" rIns="96451" bIns="48225" rtlCol="0" anchor="b"/>
          <a:lstStyle>
            <a:lvl1pPr algn="l">
              <a:defRPr sz="1300"/>
            </a:lvl1pPr>
          </a:lstStyle>
          <a:p>
            <a:endParaRPr lang="id-ID"/>
          </a:p>
        </p:txBody>
      </p:sp>
      <p:sp>
        <p:nvSpPr>
          <p:cNvPr id="7" name="Slide Number Placeholder 6"/>
          <p:cNvSpPr>
            <a:spLocks noGrp="1"/>
          </p:cNvSpPr>
          <p:nvPr>
            <p:ph type="sldNum" sz="quarter" idx="5"/>
          </p:nvPr>
        </p:nvSpPr>
        <p:spPr>
          <a:xfrm>
            <a:off x="3895404" y="9500960"/>
            <a:ext cx="2980055" cy="500142"/>
          </a:xfrm>
          <a:prstGeom prst="rect">
            <a:avLst/>
          </a:prstGeom>
        </p:spPr>
        <p:txBody>
          <a:bodyPr vert="horz" lIns="96451" tIns="48225" rIns="96451" bIns="48225" rtlCol="0" anchor="b"/>
          <a:lstStyle>
            <a:lvl1pPr algn="r">
              <a:defRPr sz="1300"/>
            </a:lvl1pPr>
          </a:lstStyle>
          <a:p>
            <a:fld id="{04E674CE-C8B3-4DDE-8375-18377D7CC998}" type="slidenum">
              <a:rPr lang="id-ID" smtClean="0"/>
              <a:pPr/>
              <a:t>‹#›</a:t>
            </a:fld>
            <a:endParaRPr lang="id-ID"/>
          </a:p>
        </p:txBody>
      </p:sp>
    </p:spTree>
    <p:extLst>
      <p:ext uri="{BB962C8B-B14F-4D97-AF65-F5344CB8AC3E}">
        <p14:creationId xmlns:p14="http://schemas.microsoft.com/office/powerpoint/2010/main" xmlns="" val="170416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00625" cy="3749675"/>
          </a:xfrm>
        </p:spPr>
      </p:sp>
      <p:sp>
        <p:nvSpPr>
          <p:cNvPr id="3" name="Notes Placeholder 2"/>
          <p:cNvSpPr>
            <a:spLocks noGrp="1"/>
          </p:cNvSpPr>
          <p:nvPr>
            <p:ph type="body" idx="1"/>
          </p:nvPr>
        </p:nvSpPr>
        <p:spPr/>
        <p:txBody>
          <a:bodyPr>
            <a:normAutofit/>
          </a:bodyPr>
          <a:lstStyle/>
          <a:p>
            <a:r>
              <a:rPr lang="id-ID" dirty="0" smtClean="0"/>
              <a:t>Ladies and gentlement ......</a:t>
            </a:r>
            <a:r>
              <a:rPr lang="id-ID" baseline="0" dirty="0" smtClean="0"/>
              <a:t>good afternoon</a:t>
            </a:r>
            <a:r>
              <a:rPr lang="id-ID" dirty="0" smtClean="0"/>
              <a:t> .. Thank you for</a:t>
            </a:r>
            <a:r>
              <a:rPr lang="id-ID" baseline="0" dirty="0" smtClean="0"/>
              <a:t> the opportunity...</a:t>
            </a:r>
          </a:p>
          <a:p>
            <a:r>
              <a:rPr lang="id-ID" dirty="0" smtClean="0"/>
              <a:t>Today</a:t>
            </a:r>
            <a:r>
              <a:rPr lang="id-ID" baseline="0" dirty="0" smtClean="0"/>
              <a:t> I’d like to share a very interesting story </a:t>
            </a:r>
            <a:endParaRPr lang="id-ID" dirty="0"/>
          </a:p>
        </p:txBody>
      </p:sp>
      <p:sp>
        <p:nvSpPr>
          <p:cNvPr id="4" name="Slide Number Placeholder 3"/>
          <p:cNvSpPr>
            <a:spLocks noGrp="1"/>
          </p:cNvSpPr>
          <p:nvPr>
            <p:ph type="sldNum" sz="quarter" idx="10"/>
          </p:nvPr>
        </p:nvSpPr>
        <p:spPr/>
        <p:txBody>
          <a:bodyPr/>
          <a:lstStyle/>
          <a:p>
            <a:fld id="{04E674CE-C8B3-4DDE-8375-18377D7CC998}" type="slidenum">
              <a:rPr lang="id-ID" smtClean="0"/>
              <a:pPr/>
              <a:t>1</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Now.. Our activities, beside maintaining  corporate reputation strategy for all stakeholders in Indonesia and Global.,  we also integrate corporate communications strategy with </a:t>
            </a:r>
            <a:r>
              <a:rPr lang="id-ID" baseline="0" dirty="0" smtClean="0"/>
              <a:t>CSR activities, </a:t>
            </a:r>
          </a:p>
          <a:p>
            <a:r>
              <a:rPr lang="id-ID" baseline="0" dirty="0" smtClean="0"/>
              <a:t>Such as socializing and sharing to the media about  the success story of our CSR partner and  </a:t>
            </a:r>
            <a:r>
              <a:rPr lang="id-ID" dirty="0" smtClean="0"/>
              <a:t>the initiative of Corporate</a:t>
            </a:r>
            <a:r>
              <a:rPr lang="id-ID" baseline="0" dirty="0" smtClean="0"/>
              <a:t> in the field of social and environment aspect. For example Almost 2 months we share stories about batik pakidulan in alot of media in Indonesia,, today i am  also wearing batik pakidulan </a:t>
            </a:r>
            <a:r>
              <a:rPr lang="id-ID" baseline="0" dirty="0" smtClean="0">
                <a:sym typeface="Wingdings" pitchFamily="2" charset="2"/>
              </a:rPr>
              <a:t> if you are interested in </a:t>
            </a:r>
            <a:r>
              <a:rPr lang="id-ID" baseline="0" smtClean="0">
                <a:sym typeface="Wingdings" pitchFamily="2" charset="2"/>
              </a:rPr>
              <a:t>this please </a:t>
            </a:r>
            <a:r>
              <a:rPr lang="id-ID" baseline="0" dirty="0" smtClean="0">
                <a:sym typeface="Wingdings" pitchFamily="2" charset="2"/>
              </a:rPr>
              <a:t>visit batik pakidulan booth in this summit. </a:t>
            </a:r>
            <a:endParaRPr lang="id-ID" dirty="0"/>
          </a:p>
        </p:txBody>
      </p:sp>
      <p:sp>
        <p:nvSpPr>
          <p:cNvPr id="4" name="Slide Number Placeholder 3"/>
          <p:cNvSpPr>
            <a:spLocks noGrp="1"/>
          </p:cNvSpPr>
          <p:nvPr>
            <p:ph type="sldNum" sz="quarter" idx="10"/>
          </p:nvPr>
        </p:nvSpPr>
        <p:spPr/>
        <p:txBody>
          <a:bodyPr/>
          <a:lstStyle/>
          <a:p>
            <a:fld id="{04E674CE-C8B3-4DDE-8375-18377D7CC998}" type="slidenum">
              <a:rPr lang="id-ID" smtClean="0"/>
              <a:pPr/>
              <a:t>11</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Here is Prof. Ibrahim from Malaysia, (the</a:t>
            </a:r>
            <a:r>
              <a:rPr lang="id-ID" baseline="0" dirty="0" smtClean="0"/>
              <a:t> third from left) </a:t>
            </a:r>
            <a:r>
              <a:rPr lang="id-ID" dirty="0" smtClean="0"/>
              <a:t> he is</a:t>
            </a:r>
            <a:r>
              <a:rPr lang="id-ID" baseline="0" dirty="0" smtClean="0"/>
              <a:t> the president of APGN, who has visited our batik pakidulan artist, in Sukabumi – West Java on December, 2014</a:t>
            </a:r>
            <a:endParaRPr lang="id-ID" dirty="0"/>
          </a:p>
        </p:txBody>
      </p:sp>
      <p:sp>
        <p:nvSpPr>
          <p:cNvPr id="4" name="Slide Number Placeholder 3"/>
          <p:cNvSpPr>
            <a:spLocks noGrp="1"/>
          </p:cNvSpPr>
          <p:nvPr>
            <p:ph type="sldNum" sz="quarter" idx="10"/>
          </p:nvPr>
        </p:nvSpPr>
        <p:spPr/>
        <p:txBody>
          <a:bodyPr/>
          <a:lstStyle/>
          <a:p>
            <a:fld id="{04E674CE-C8B3-4DDE-8375-18377D7CC998}" type="slidenum">
              <a:rPr lang="id-ID" smtClean="0"/>
              <a:pPr/>
              <a:t>12</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After </a:t>
            </a:r>
            <a:r>
              <a:rPr lang="id-ID" baseline="0" dirty="0" smtClean="0"/>
              <a:t> Bio Farma winning Green Proper for 5 times, we finally got the highest appreciation and acknowledgment of GOLD Proper, </a:t>
            </a:r>
          </a:p>
          <a:p>
            <a:r>
              <a:rPr lang="id-ID" baseline="0" dirty="0" smtClean="0"/>
              <a:t>This is the proof of ..... </a:t>
            </a:r>
            <a:endParaRPr lang="id-ID" dirty="0"/>
          </a:p>
        </p:txBody>
      </p:sp>
      <p:sp>
        <p:nvSpPr>
          <p:cNvPr id="4" name="Slide Number Placeholder 3"/>
          <p:cNvSpPr>
            <a:spLocks noGrp="1"/>
          </p:cNvSpPr>
          <p:nvPr>
            <p:ph type="sldNum" sz="quarter" idx="10"/>
          </p:nvPr>
        </p:nvSpPr>
        <p:spPr/>
        <p:txBody>
          <a:bodyPr/>
          <a:lstStyle/>
          <a:p>
            <a:fld id="{04E674CE-C8B3-4DDE-8375-18377D7CC998}" type="slidenum">
              <a:rPr lang="id-ID" smtClean="0"/>
              <a:pPr/>
              <a:t>13</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Education and socialization about vaccine, immunization, virus, biotechnology  to</a:t>
            </a:r>
            <a:r>
              <a:rPr lang="id-ID" baseline="0" dirty="0" smtClean="0"/>
              <a:t> public and media, its not easy, for that, we are collaborating with SPS, </a:t>
            </a:r>
          </a:p>
          <a:p>
            <a:r>
              <a:rPr lang="id-ID" baseline="0" dirty="0" smtClean="0"/>
              <a:t>Here with mr. Asmono from SPS.. we held school of vaccine for journalist, this program was succesful held in 2 cities jakarta and bandung, with the result this book “jurnalis bicara tentang vaksin” today all media will have the book.  </a:t>
            </a:r>
            <a:endParaRPr lang="id-ID" dirty="0"/>
          </a:p>
        </p:txBody>
      </p:sp>
      <p:sp>
        <p:nvSpPr>
          <p:cNvPr id="4" name="Slide Number Placeholder 3"/>
          <p:cNvSpPr>
            <a:spLocks noGrp="1"/>
          </p:cNvSpPr>
          <p:nvPr>
            <p:ph type="sldNum" sz="quarter" idx="10"/>
          </p:nvPr>
        </p:nvSpPr>
        <p:spPr/>
        <p:txBody>
          <a:bodyPr/>
          <a:lstStyle/>
          <a:p>
            <a:fld id="{04E674CE-C8B3-4DDE-8375-18377D7CC998}" type="slidenum">
              <a:rPr lang="id-ID" smtClean="0"/>
              <a:pPr/>
              <a:t>14</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00625" cy="3749675"/>
          </a:xfrm>
        </p:spPr>
      </p:sp>
      <p:sp>
        <p:nvSpPr>
          <p:cNvPr id="3" name="Notes Placeholder 2"/>
          <p:cNvSpPr>
            <a:spLocks noGrp="1"/>
          </p:cNvSpPr>
          <p:nvPr>
            <p:ph type="body" idx="1"/>
          </p:nvPr>
        </p:nvSpPr>
        <p:spPr/>
        <p:txBody>
          <a:bodyPr>
            <a:normAutofit/>
          </a:bodyPr>
          <a:lstStyle/>
          <a:p>
            <a:r>
              <a:rPr lang="id-ID" dirty="0" smtClean="0"/>
              <a:t>As the International Journalist from USA such as New york</a:t>
            </a:r>
            <a:r>
              <a:rPr lang="id-ID" baseline="0" dirty="0" smtClean="0"/>
              <a:t> Times</a:t>
            </a:r>
            <a:r>
              <a:rPr lang="id-ID" dirty="0" smtClean="0"/>
              <a:t>, journalist from France, Belgium, and Australia has been visited Bio Farma on last Dec</a:t>
            </a:r>
          </a:p>
          <a:p>
            <a:r>
              <a:rPr lang="id-ID" dirty="0" smtClean="0"/>
              <a:t>Now we also would</a:t>
            </a:r>
            <a:r>
              <a:rPr lang="id-ID" baseline="0" dirty="0" smtClean="0"/>
              <a:t> like to invite the journalist , media from ASEAN who gather here.. to visit Bio Farma. </a:t>
            </a:r>
          </a:p>
          <a:p>
            <a:r>
              <a:rPr lang="id-ID" baseline="0" dirty="0" smtClean="0"/>
              <a:t>And for now.. Before you visit our headquarters in Bandung, I would like to show you, the video profile of Bio Farma. Enjoy...</a:t>
            </a:r>
            <a:endParaRPr lang="id-ID" dirty="0"/>
          </a:p>
        </p:txBody>
      </p:sp>
      <p:sp>
        <p:nvSpPr>
          <p:cNvPr id="4" name="Slide Number Placeholder 3"/>
          <p:cNvSpPr>
            <a:spLocks noGrp="1"/>
          </p:cNvSpPr>
          <p:nvPr>
            <p:ph type="sldNum" sz="quarter" idx="10"/>
          </p:nvPr>
        </p:nvSpPr>
        <p:spPr/>
        <p:txBody>
          <a:bodyPr/>
          <a:lstStyle/>
          <a:p>
            <a:fld id="{04E674CE-C8B3-4DDE-8375-18377D7CC998}" type="slidenum">
              <a:rPr lang="id-ID" smtClean="0"/>
              <a:pPr/>
              <a:t>16</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Thank you... </a:t>
            </a:r>
            <a:endParaRPr lang="id-ID" dirty="0"/>
          </a:p>
        </p:txBody>
      </p:sp>
      <p:sp>
        <p:nvSpPr>
          <p:cNvPr id="4" name="Slide Number Placeholder 3"/>
          <p:cNvSpPr>
            <a:spLocks noGrp="1"/>
          </p:cNvSpPr>
          <p:nvPr>
            <p:ph type="sldNum" sz="quarter" idx="10"/>
          </p:nvPr>
        </p:nvSpPr>
        <p:spPr/>
        <p:txBody>
          <a:bodyPr/>
          <a:lstStyle/>
          <a:p>
            <a:fld id="{04E674CE-C8B3-4DDE-8375-18377D7CC998}" type="slidenum">
              <a:rPr lang="id-ID" smtClean="0"/>
              <a:pPr/>
              <a:t>17</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actually, this is not the first time, we still remember, about 2 years ago, there are </a:t>
            </a:r>
            <a:r>
              <a:rPr lang="id-ID" dirty="0" smtClean="0"/>
              <a:t>MERS</a:t>
            </a:r>
            <a:r>
              <a:rPr lang="en-US" dirty="0" smtClean="0"/>
              <a:t>, swine flu</a:t>
            </a:r>
            <a:r>
              <a:rPr lang="id-ID" dirty="0" smtClean="0"/>
              <a:t>, HINI, H5N1</a:t>
            </a:r>
            <a:r>
              <a:rPr lang="en-US" dirty="0" smtClean="0"/>
              <a:t> and a few years earlier there were </a:t>
            </a:r>
            <a:r>
              <a:rPr lang="id-ID" dirty="0" smtClean="0"/>
              <a:t>also </a:t>
            </a:r>
            <a:r>
              <a:rPr lang="en-US" dirty="0" smtClean="0"/>
              <a:t>smallpox</a:t>
            </a:r>
            <a:r>
              <a:rPr lang="id-ID" dirty="0" smtClean="0"/>
              <a:t>, </a:t>
            </a:r>
          </a:p>
        </p:txBody>
      </p:sp>
      <p:sp>
        <p:nvSpPr>
          <p:cNvPr id="4" name="Slide Number Placeholder 3"/>
          <p:cNvSpPr>
            <a:spLocks noGrp="1"/>
          </p:cNvSpPr>
          <p:nvPr>
            <p:ph type="sldNum" sz="quarter" idx="10"/>
          </p:nvPr>
        </p:nvSpPr>
        <p:spPr/>
        <p:txBody>
          <a:bodyPr/>
          <a:lstStyle/>
          <a:p>
            <a:fld id="{04E674CE-C8B3-4DDE-8375-18377D7CC998}" type="slidenum">
              <a:rPr lang="id-ID" smtClean="0"/>
              <a:pPr/>
              <a:t>3</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00625" cy="3749675"/>
          </a:xfrm>
        </p:spPr>
      </p:sp>
      <p:sp>
        <p:nvSpPr>
          <p:cNvPr id="3" name="Notes Placeholder 2"/>
          <p:cNvSpPr>
            <a:spLocks noGrp="1"/>
          </p:cNvSpPr>
          <p:nvPr>
            <p:ph type="body" idx="1"/>
          </p:nvPr>
        </p:nvSpPr>
        <p:spPr/>
        <p:txBody>
          <a:bodyPr>
            <a:normAutofit/>
          </a:bodyPr>
          <a:lstStyle/>
          <a:p>
            <a:r>
              <a:rPr lang="id-ID" dirty="0" smtClean="0"/>
              <a:t>Ladies and </a:t>
            </a:r>
            <a:r>
              <a:rPr lang="id-ID" b="1" i="1" dirty="0" smtClean="0"/>
              <a:t>Gentlemen</a:t>
            </a:r>
            <a:r>
              <a:rPr lang="id-ID" dirty="0" smtClean="0"/>
              <a:t> , ......just Imagine, what if Taylor Swift.. an american sweetheart, a seven-time Grammy winners. if she was born in 1920, she may be infected smallpox or cacar api. According to World Health Organization, The diseases cause by Ebola virus, Smallpox and Swine Flu.. the most effective treatment for all infectious diseases is.. Vaccine trough immunization. Vaccine is proved save lives.. </a:t>
            </a:r>
          </a:p>
          <a:p>
            <a:r>
              <a:rPr lang="id-ID" dirty="0" smtClean="0"/>
              <a:t>Today we can amaze and enjoy ... Beautiful Taylor Swift ... We can see here ... everyone.. PR Practitioners, PR Experts,</a:t>
            </a:r>
            <a:r>
              <a:rPr lang="id-ID" baseline="0" dirty="0" smtClean="0"/>
              <a:t> the media </a:t>
            </a:r>
            <a:r>
              <a:rPr lang="id-ID" dirty="0" smtClean="0"/>
              <a:t> all beautiful, handsome with a perfect health. Thank you to Vaccine.. And </a:t>
            </a:r>
            <a:r>
              <a:rPr lang="id-ID" b="1" i="1" dirty="0" smtClean="0"/>
              <a:t>absolutely</a:t>
            </a:r>
            <a:r>
              <a:rPr lang="id-ID" dirty="0" smtClean="0"/>
              <a:t> for </a:t>
            </a:r>
            <a:r>
              <a:rPr lang="id-ID" b="1" i="1" dirty="0" smtClean="0"/>
              <a:t>Indonesian</a:t>
            </a:r>
            <a:r>
              <a:rPr lang="id-ID" dirty="0" smtClean="0"/>
              <a:t> People thank you to Bio Farma As the only vaccine manufacturer in Indonesia</a:t>
            </a:r>
          </a:p>
        </p:txBody>
      </p:sp>
      <p:sp>
        <p:nvSpPr>
          <p:cNvPr id="4" name="Slide Number Placeholder 3"/>
          <p:cNvSpPr>
            <a:spLocks noGrp="1"/>
          </p:cNvSpPr>
          <p:nvPr>
            <p:ph type="sldNum" sz="quarter" idx="10"/>
          </p:nvPr>
        </p:nvSpPr>
        <p:spPr/>
        <p:txBody>
          <a:bodyPr/>
          <a:lstStyle/>
          <a:p>
            <a:fld id="{04E674CE-C8B3-4DDE-8375-18377D7CC998}" type="slidenum">
              <a:rPr lang="id-ID" smtClean="0"/>
              <a:pPr/>
              <a:t>4</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Ladies and gentlement , everyone, We gather here</a:t>
            </a:r>
            <a:r>
              <a:rPr lang="id-ID" baseline="0" dirty="0" smtClean="0"/>
              <a:t> to discuss PR Practice in </a:t>
            </a:r>
            <a:r>
              <a:rPr lang="id-ID" dirty="0" smtClean="0"/>
              <a:t>ASEAN Economic</a:t>
            </a:r>
            <a:r>
              <a:rPr lang="id-ID" baseline="0" dirty="0" smtClean="0"/>
              <a:t> Community. </a:t>
            </a:r>
          </a:p>
          <a:p>
            <a:pPr marL="0" marR="0" indent="0" algn="l" defTabSz="914400" rtl="0" eaLnBrk="1" fontAlgn="auto" latinLnBrk="0" hangingPunct="1">
              <a:lnSpc>
                <a:spcPct val="100000"/>
              </a:lnSpc>
              <a:spcBef>
                <a:spcPts val="0"/>
              </a:spcBef>
              <a:spcAft>
                <a:spcPts val="0"/>
              </a:spcAft>
              <a:buClrTx/>
              <a:buSzTx/>
              <a:buFontTx/>
              <a:buNone/>
              <a:tabLst/>
              <a:defRPr/>
            </a:pPr>
            <a:r>
              <a:rPr lang="id-ID" dirty="0" smtClean="0"/>
              <a:t> from</a:t>
            </a:r>
            <a:r>
              <a:rPr lang="id-ID" baseline="0" dirty="0" smtClean="0"/>
              <a:t> my experiences .. </a:t>
            </a:r>
            <a:r>
              <a:rPr lang="id-ID" dirty="0" smtClean="0"/>
              <a:t>it’s not easy as</a:t>
            </a:r>
            <a:r>
              <a:rPr lang="id-ID" baseline="0" dirty="0" smtClean="0"/>
              <a:t> a public relations to support, maintain and enhance our corporate reputation. Especially for biotech company like Bio Farma, </a:t>
            </a:r>
            <a:r>
              <a:rPr lang="id-ID" sz="1200" kern="1200" dirty="0" smtClean="0">
                <a:solidFill>
                  <a:schemeClr val="tx1"/>
                </a:solidFill>
                <a:latin typeface="+mn-lt"/>
                <a:ea typeface="+mn-ea"/>
                <a:cs typeface="+mn-cs"/>
              </a:rPr>
              <a:t>Sometime there are a</a:t>
            </a:r>
            <a:r>
              <a:rPr lang="id-ID" sz="1200" kern="1200" baseline="0" dirty="0" smtClean="0">
                <a:solidFill>
                  <a:schemeClr val="tx1"/>
                </a:solidFill>
                <a:latin typeface="+mn-lt"/>
                <a:ea typeface="+mn-ea"/>
                <a:cs typeface="+mn-cs"/>
              </a:rPr>
              <a:t> lot of </a:t>
            </a:r>
            <a:r>
              <a:rPr lang="id-ID" sz="1200" kern="1200" dirty="0" smtClean="0">
                <a:solidFill>
                  <a:schemeClr val="tx1"/>
                </a:solidFill>
                <a:latin typeface="+mn-lt"/>
                <a:ea typeface="+mn-ea"/>
                <a:cs typeface="+mn-cs"/>
              </a:rPr>
              <a:t>questions from my friends, “hi Lala... What is the different of</a:t>
            </a:r>
            <a:r>
              <a:rPr lang="id-ID" sz="1200" kern="1200" baseline="0" dirty="0" smtClean="0">
                <a:solidFill>
                  <a:schemeClr val="tx1"/>
                </a:solidFill>
                <a:latin typeface="+mn-lt"/>
                <a:ea typeface="+mn-ea"/>
                <a:cs typeface="+mn-cs"/>
              </a:rPr>
              <a:t> vaccine and medicine? </a:t>
            </a:r>
            <a:r>
              <a:rPr lang="id-ID" sz="1200" kern="1200" dirty="0" smtClean="0">
                <a:solidFill>
                  <a:schemeClr val="tx1"/>
                </a:solidFill>
                <a:latin typeface="+mn-lt"/>
                <a:ea typeface="+mn-ea"/>
                <a:cs typeface="+mn-cs"/>
              </a:rPr>
              <a:t>.. And In detail </a:t>
            </a:r>
            <a:r>
              <a:rPr lang="id-ID" sz="1200" kern="1200" baseline="0" dirty="0" smtClean="0">
                <a:solidFill>
                  <a:schemeClr val="tx1"/>
                </a:solidFill>
                <a:latin typeface="+mn-lt"/>
                <a:ea typeface="+mn-ea"/>
                <a:cs typeface="+mn-cs"/>
              </a:rPr>
              <a:t> here are our role </a:t>
            </a:r>
            <a:r>
              <a:rPr lang="id-ID" sz="1200" kern="1200" dirty="0" smtClean="0">
                <a:solidFill>
                  <a:schemeClr val="tx1"/>
                </a:solidFill>
                <a:latin typeface="+mn-lt"/>
                <a:ea typeface="+mn-ea"/>
                <a:cs typeface="+mn-cs"/>
              </a:rPr>
              <a:t>  </a:t>
            </a:r>
          </a:p>
          <a:p>
            <a:endParaRPr lang="id-ID" dirty="0"/>
          </a:p>
        </p:txBody>
      </p:sp>
      <p:sp>
        <p:nvSpPr>
          <p:cNvPr id="4" name="Slide Number Placeholder 3"/>
          <p:cNvSpPr>
            <a:spLocks noGrp="1"/>
          </p:cNvSpPr>
          <p:nvPr>
            <p:ph type="sldNum" sz="quarter" idx="10"/>
          </p:nvPr>
        </p:nvSpPr>
        <p:spPr/>
        <p:txBody>
          <a:bodyPr/>
          <a:lstStyle/>
          <a:p>
            <a:fld id="{04E674CE-C8B3-4DDE-8375-18377D7CC998}" type="slidenum">
              <a:rPr lang="id-ID" smtClean="0"/>
              <a:pPr/>
              <a:t>5</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00625" cy="3749675"/>
          </a:xfrm>
        </p:spPr>
      </p:sp>
      <p:sp>
        <p:nvSpPr>
          <p:cNvPr id="3" name="Notes Placeholder 2"/>
          <p:cNvSpPr>
            <a:spLocks noGrp="1"/>
          </p:cNvSpPr>
          <p:nvPr>
            <p:ph type="body" idx="1"/>
          </p:nvPr>
        </p:nvSpPr>
        <p:spPr/>
        <p:txBody>
          <a:bodyPr>
            <a:normAutofit/>
          </a:bodyPr>
          <a:lstStyle/>
          <a:p>
            <a:r>
              <a:rPr lang="id-ID" dirty="0" smtClean="0"/>
              <a:t>Here are</a:t>
            </a:r>
            <a:r>
              <a:rPr lang="id-ID" baseline="0" dirty="0" smtClean="0"/>
              <a:t> Vaccine producer in Asia pacific and emerging countries.. .. The player of vaccine in every countries is limited by number,.</a:t>
            </a:r>
          </a:p>
          <a:p>
            <a:r>
              <a:rPr lang="id-ID" baseline="0" dirty="0" smtClean="0"/>
              <a:t>Indonesia only Bio Farma , China.... India, .. Russia... Mexico... Brazil ...</a:t>
            </a:r>
          </a:p>
          <a:p>
            <a:r>
              <a:rPr lang="id-ID" sz="1300" b="1" dirty="0" smtClean="0"/>
              <a:t>VACCINE produced by Bio Farma has been assured for safety,</a:t>
            </a:r>
            <a:r>
              <a:rPr lang="id-ID" sz="1300" b="1" baseline="0" dirty="0" smtClean="0"/>
              <a:t> quality and efficacy </a:t>
            </a:r>
            <a:r>
              <a:rPr lang="id-ID" sz="1300" b="1" dirty="0" smtClean="0"/>
              <a:t>throught The Pre-qualification from WHO, beside we fulfill Indonesia Market We also fulfil the need for more than 130 countries.</a:t>
            </a:r>
            <a:endParaRPr lang="en-US" sz="1300" b="1" dirty="0" smtClean="0"/>
          </a:p>
          <a:p>
            <a:endParaRPr lang="id-ID" dirty="0"/>
          </a:p>
        </p:txBody>
      </p:sp>
      <p:sp>
        <p:nvSpPr>
          <p:cNvPr id="4" name="Slide Number Placeholder 3"/>
          <p:cNvSpPr>
            <a:spLocks noGrp="1"/>
          </p:cNvSpPr>
          <p:nvPr>
            <p:ph type="sldNum" sz="quarter" idx="10"/>
          </p:nvPr>
        </p:nvSpPr>
        <p:spPr/>
        <p:txBody>
          <a:bodyPr/>
          <a:lstStyle/>
          <a:p>
            <a:fld id="{9B814082-4005-4B97-BD68-A820C2F25C37}" type="slidenum">
              <a:rPr lang="id-ID" smtClean="0"/>
              <a:pPr/>
              <a:t>6</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00625" cy="3749675"/>
          </a:xfrm>
        </p:spPr>
      </p:sp>
      <p:sp>
        <p:nvSpPr>
          <p:cNvPr id="3" name="Notes Placeholder 2"/>
          <p:cNvSpPr>
            <a:spLocks noGrp="1"/>
          </p:cNvSpPr>
          <p:nvPr>
            <p:ph type="body" idx="1"/>
          </p:nvPr>
        </p:nvSpPr>
        <p:spPr/>
        <p:txBody>
          <a:bodyPr>
            <a:normAutofit/>
          </a:bodyPr>
          <a:lstStyle/>
          <a:p>
            <a:r>
              <a:rPr lang="id-ID" sz="1200" kern="1200" dirty="0" smtClean="0">
                <a:solidFill>
                  <a:schemeClr val="tx1"/>
                </a:solidFill>
                <a:latin typeface="+mn-lt"/>
                <a:ea typeface="+mn-ea"/>
                <a:cs typeface="+mn-cs"/>
              </a:rPr>
              <a:t>Our strategic role in global health security</a:t>
            </a:r>
            <a:r>
              <a:rPr lang="id-ID"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We also play an active role in improving the availability and </a:t>
            </a:r>
            <a:r>
              <a:rPr lang="id-ID" sz="1200" kern="1200" dirty="0" smtClean="0">
                <a:solidFill>
                  <a:schemeClr val="tx1"/>
                </a:solidFill>
                <a:latin typeface="+mn-lt"/>
                <a:ea typeface="+mn-ea"/>
                <a:cs typeface="+mn-cs"/>
              </a:rPr>
              <a:t>self-reliance</a:t>
            </a:r>
            <a:r>
              <a:rPr lang="en-US" sz="1200" kern="1200" dirty="0" smtClean="0">
                <a:solidFill>
                  <a:schemeClr val="tx1"/>
                </a:solidFill>
                <a:latin typeface="+mn-lt"/>
                <a:ea typeface="+mn-ea"/>
                <a:cs typeface="+mn-cs"/>
              </a:rPr>
              <a:t> of vaccine production in developing countries and Islamic countries to maintain the </a:t>
            </a:r>
            <a:r>
              <a:rPr lang="id-ID" sz="1200" kern="1200" dirty="0" smtClean="0">
                <a:solidFill>
                  <a:schemeClr val="tx1"/>
                </a:solidFill>
                <a:latin typeface="+mn-lt"/>
                <a:ea typeface="+mn-ea"/>
                <a:cs typeface="+mn-cs"/>
              </a:rPr>
              <a:t>G</a:t>
            </a:r>
            <a:r>
              <a:rPr lang="en-US" sz="1200" kern="1200" dirty="0" err="1" smtClean="0">
                <a:solidFill>
                  <a:schemeClr val="tx1"/>
                </a:solidFill>
                <a:latin typeface="+mn-lt"/>
                <a:ea typeface="+mn-ea"/>
                <a:cs typeface="+mn-cs"/>
              </a:rPr>
              <a:t>lobal</a:t>
            </a:r>
            <a:r>
              <a:rPr lang="en-US" sz="1200" kern="1200" dirty="0" smtClean="0">
                <a:solidFill>
                  <a:schemeClr val="tx1"/>
                </a:solidFill>
                <a:latin typeface="+mn-lt"/>
                <a:ea typeface="+mn-ea"/>
                <a:cs typeface="+mn-cs"/>
              </a:rPr>
              <a:t> </a:t>
            </a:r>
            <a:r>
              <a:rPr lang="id-ID" sz="1200" kern="1200" dirty="0" smtClean="0">
                <a:solidFill>
                  <a:schemeClr val="tx1"/>
                </a:solidFill>
                <a:latin typeface="+mn-lt"/>
                <a:ea typeface="+mn-ea"/>
                <a:cs typeface="+mn-cs"/>
              </a:rPr>
              <a:t>H</a:t>
            </a:r>
            <a:r>
              <a:rPr lang="en-US" sz="1200" kern="1200" dirty="0" err="1" smtClean="0">
                <a:solidFill>
                  <a:schemeClr val="tx1"/>
                </a:solidFill>
                <a:latin typeface="+mn-lt"/>
                <a:ea typeface="+mn-ea"/>
                <a:cs typeface="+mn-cs"/>
              </a:rPr>
              <a:t>ealth</a:t>
            </a:r>
            <a:r>
              <a:rPr lang="en-US" sz="1200" kern="1200" dirty="0" smtClean="0">
                <a:solidFill>
                  <a:schemeClr val="tx1"/>
                </a:solidFill>
                <a:latin typeface="+mn-lt"/>
                <a:ea typeface="+mn-ea"/>
                <a:cs typeface="+mn-cs"/>
              </a:rPr>
              <a:t> </a:t>
            </a:r>
            <a:r>
              <a:rPr lang="id-ID" sz="1200" kern="1200" dirty="0" smtClean="0">
                <a:solidFill>
                  <a:schemeClr val="tx1"/>
                </a:solidFill>
                <a:latin typeface="+mn-lt"/>
                <a:ea typeface="+mn-ea"/>
                <a:cs typeface="+mn-cs"/>
              </a:rPr>
              <a:t>S</a:t>
            </a:r>
            <a:r>
              <a:rPr lang="en-US" sz="1200" kern="1200" dirty="0" err="1" smtClean="0">
                <a:solidFill>
                  <a:schemeClr val="tx1"/>
                </a:solidFill>
                <a:latin typeface="+mn-lt"/>
                <a:ea typeface="+mn-ea"/>
                <a:cs typeface="+mn-cs"/>
              </a:rPr>
              <a:t>ecurity</a:t>
            </a:r>
            <a:endParaRPr lang="id-ID" dirty="0"/>
          </a:p>
        </p:txBody>
      </p:sp>
      <p:sp>
        <p:nvSpPr>
          <p:cNvPr id="4" name="Slide Number Placeholder 3"/>
          <p:cNvSpPr>
            <a:spLocks noGrp="1"/>
          </p:cNvSpPr>
          <p:nvPr>
            <p:ph type="sldNum" sz="quarter" idx="10"/>
          </p:nvPr>
        </p:nvSpPr>
        <p:spPr/>
        <p:txBody>
          <a:bodyPr/>
          <a:lstStyle/>
          <a:p>
            <a:fld id="{04E674CE-C8B3-4DDE-8375-18377D7CC998}" type="slidenum">
              <a:rPr lang="id-ID" smtClean="0"/>
              <a:pPr/>
              <a:t>7</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Bio Farma collaborating with UNICEF to</a:t>
            </a:r>
            <a:r>
              <a:rPr lang="id-ID" baseline="0" dirty="0" smtClean="0"/>
              <a:t> enhance Access to medicine and health care in developing and less developing  countries, </a:t>
            </a:r>
          </a:p>
          <a:p>
            <a:r>
              <a:rPr lang="id-ID" baseline="0" dirty="0" smtClean="0"/>
              <a:t>And Donation of vaccine to remote country and conflic country such as Iran, Tajkistan, Tunisia, Timur Leste, Africa and others.</a:t>
            </a:r>
            <a:endParaRPr lang="id-ID" dirty="0"/>
          </a:p>
        </p:txBody>
      </p:sp>
      <p:sp>
        <p:nvSpPr>
          <p:cNvPr id="4" name="Slide Number Placeholder 3"/>
          <p:cNvSpPr>
            <a:spLocks noGrp="1"/>
          </p:cNvSpPr>
          <p:nvPr>
            <p:ph type="sldNum" sz="quarter" idx="10"/>
          </p:nvPr>
        </p:nvSpPr>
        <p:spPr/>
        <p:txBody>
          <a:bodyPr/>
          <a:lstStyle/>
          <a:p>
            <a:fld id="{04E674CE-C8B3-4DDE-8375-18377D7CC998}" type="slidenum">
              <a:rPr lang="id-ID" smtClean="0"/>
              <a:pPr/>
              <a:t>8</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Everyone.... </a:t>
            </a:r>
          </a:p>
          <a:p>
            <a:r>
              <a:rPr lang="id-ID" dirty="0" smtClean="0"/>
              <a:t>Our philosophy is “dedicated to improve</a:t>
            </a:r>
            <a:r>
              <a:rPr lang="id-ID" baseline="0" dirty="0" smtClean="0"/>
              <a:t> quality of life,  our experience for more than 125 years, we have an expertise in managing and developing purefication, harvesting, environmet, air, reengineering for DNA virus and bacteria, water, quality and cold chain system, we transfer our expertise trough </a:t>
            </a:r>
          </a:p>
          <a:p>
            <a:r>
              <a:rPr lang="id-ID" baseline="0" dirty="0" smtClean="0"/>
              <a:t>Create share value, we give a solution to community and small medium enterprises (sme)</a:t>
            </a:r>
            <a:endParaRPr lang="id-ID" dirty="0"/>
          </a:p>
        </p:txBody>
      </p:sp>
      <p:sp>
        <p:nvSpPr>
          <p:cNvPr id="4" name="Slide Number Placeholder 3"/>
          <p:cNvSpPr>
            <a:spLocks noGrp="1"/>
          </p:cNvSpPr>
          <p:nvPr>
            <p:ph type="sldNum" sz="quarter" idx="10"/>
          </p:nvPr>
        </p:nvSpPr>
        <p:spPr/>
        <p:txBody>
          <a:bodyPr/>
          <a:lstStyle/>
          <a:p>
            <a:fld id="{04E674CE-C8B3-4DDE-8375-18377D7CC998}" type="slidenum">
              <a:rPr lang="id-ID" smtClean="0"/>
              <a:pPr/>
              <a:t>9</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00625" cy="3749675"/>
          </a:xfrm>
        </p:spPr>
      </p:sp>
      <p:sp>
        <p:nvSpPr>
          <p:cNvPr id="3" name="Notes Placeholder 2"/>
          <p:cNvSpPr>
            <a:spLocks noGrp="1"/>
          </p:cNvSpPr>
          <p:nvPr>
            <p:ph type="body" idx="1"/>
          </p:nvPr>
        </p:nvSpPr>
        <p:spPr/>
        <p:txBody>
          <a:bodyPr>
            <a:normAutofit/>
          </a:bodyPr>
          <a:lstStyle/>
          <a:p>
            <a:r>
              <a:rPr lang="id-ID" dirty="0" smtClean="0"/>
              <a:t>As an example of implementing our value ....biotechnology</a:t>
            </a:r>
            <a:r>
              <a:rPr lang="id-ID" baseline="0" dirty="0" smtClean="0"/>
              <a:t> for community and sme, here are the result </a:t>
            </a:r>
          </a:p>
          <a:p>
            <a:endParaRPr lang="id-ID" baseline="0" dirty="0" smtClean="0"/>
          </a:p>
          <a:p>
            <a:r>
              <a:rPr lang="id-ID" baseline="0" dirty="0" smtClean="0"/>
              <a:t>(mention only domba and koi)</a:t>
            </a:r>
            <a:endParaRPr lang="id-ID" dirty="0"/>
          </a:p>
        </p:txBody>
      </p:sp>
      <p:sp>
        <p:nvSpPr>
          <p:cNvPr id="4" name="Slide Number Placeholder 3"/>
          <p:cNvSpPr>
            <a:spLocks noGrp="1"/>
          </p:cNvSpPr>
          <p:nvPr>
            <p:ph type="sldNum" sz="quarter" idx="10"/>
          </p:nvPr>
        </p:nvSpPr>
        <p:spPr/>
        <p:txBody>
          <a:bodyPr/>
          <a:lstStyle/>
          <a:p>
            <a:fld id="{04E674CE-C8B3-4DDE-8375-18377D7CC998}" type="slidenum">
              <a:rPr lang="id-ID" smtClean="0"/>
              <a:pPr/>
              <a:t>10</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DD39EC9-330D-43EA-B7F8-09E188A3CF75}" type="datetimeFigureOut">
              <a:rPr lang="id-ID" smtClean="0"/>
              <a:pPr/>
              <a:t>05/02/2015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6B5974-AAD9-4D03-90E7-5D7020191EF7}"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DD39EC9-330D-43EA-B7F8-09E188A3CF75}" type="datetimeFigureOut">
              <a:rPr lang="id-ID" smtClean="0"/>
              <a:pPr/>
              <a:t>05/02/2015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6B5974-AAD9-4D03-90E7-5D7020191EF7}"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DD39EC9-330D-43EA-B7F8-09E188A3CF75}" type="datetimeFigureOut">
              <a:rPr lang="id-ID" smtClean="0"/>
              <a:pPr/>
              <a:t>05/02/2015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6B5974-AAD9-4D03-90E7-5D7020191EF7}"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DD39EC9-330D-43EA-B7F8-09E188A3CF75}" type="datetimeFigureOut">
              <a:rPr lang="id-ID" smtClean="0"/>
              <a:pPr/>
              <a:t>05/02/2015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6B5974-AAD9-4D03-90E7-5D7020191EF7}"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D39EC9-330D-43EA-B7F8-09E188A3CF75}" type="datetimeFigureOut">
              <a:rPr lang="id-ID" smtClean="0"/>
              <a:pPr/>
              <a:t>05/02/2015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46B5974-AAD9-4D03-90E7-5D7020191EF7}"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DD39EC9-330D-43EA-B7F8-09E188A3CF75}" type="datetimeFigureOut">
              <a:rPr lang="id-ID" smtClean="0"/>
              <a:pPr/>
              <a:t>05/02/2015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46B5974-AAD9-4D03-90E7-5D7020191EF7}"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DD39EC9-330D-43EA-B7F8-09E188A3CF75}" type="datetimeFigureOut">
              <a:rPr lang="id-ID" smtClean="0"/>
              <a:pPr/>
              <a:t>05/02/2015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46B5974-AAD9-4D03-90E7-5D7020191EF7}"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CDD39EC9-330D-43EA-B7F8-09E188A3CF75}" type="datetimeFigureOut">
              <a:rPr lang="id-ID" smtClean="0"/>
              <a:pPr/>
              <a:t>05/02/2015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46B5974-AAD9-4D03-90E7-5D7020191EF7}"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39EC9-330D-43EA-B7F8-09E188A3CF75}" type="datetimeFigureOut">
              <a:rPr lang="id-ID" smtClean="0"/>
              <a:pPr/>
              <a:t>05/02/2015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46B5974-AAD9-4D03-90E7-5D7020191EF7}"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39EC9-330D-43EA-B7F8-09E188A3CF75}" type="datetimeFigureOut">
              <a:rPr lang="id-ID" smtClean="0"/>
              <a:pPr/>
              <a:t>05/02/2015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46B5974-AAD9-4D03-90E7-5D7020191EF7}"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D39EC9-330D-43EA-B7F8-09E188A3CF75}" type="datetimeFigureOut">
              <a:rPr lang="id-ID" smtClean="0"/>
              <a:pPr/>
              <a:t>05/02/2015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46B5974-AAD9-4D03-90E7-5D7020191EF7}"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39EC9-330D-43EA-B7F8-09E188A3CF75}" type="datetimeFigureOut">
              <a:rPr lang="id-ID" smtClean="0"/>
              <a:pPr/>
              <a:t>05/02/2015</a:t>
            </a:fld>
            <a:endParaRPr lang="id-ID"/>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6B5974-AAD9-4D03-90E7-5D7020191EF7}"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7.pn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512"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500034" y="2055567"/>
            <a:ext cx="7846640" cy="1730623"/>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id-ID"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Cross Cultural &amp; PR in AEC</a:t>
            </a:r>
            <a:endParaRPr lang="id-ID"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ubtitle 2"/>
          <p:cNvSpPr>
            <a:spLocks noGrp="1"/>
          </p:cNvSpPr>
          <p:nvPr>
            <p:ph type="subTitle" idx="1"/>
          </p:nvPr>
        </p:nvSpPr>
        <p:spPr>
          <a:xfrm>
            <a:off x="0" y="3357562"/>
            <a:ext cx="8258156" cy="1752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id-ID" sz="5400" b="1" spc="50" dirty="0" smtClean="0">
                <a:ln w="11430"/>
                <a:gradFill>
                  <a:gsLst>
                    <a:gs pos="25000">
                      <a:schemeClr val="accent2">
                        <a:satMod val="155000"/>
                      </a:schemeClr>
                    </a:gs>
                    <a:gs pos="100000">
                      <a:schemeClr val="accent2">
                        <a:shade val="45000"/>
                        <a:satMod val="165000"/>
                      </a:schemeClr>
                    </a:gs>
                  </a:gsLst>
                  <a:lin ang="5400000"/>
                </a:gradFill>
              </a:rPr>
              <a:t>A case of Bio Farma</a:t>
            </a:r>
          </a:p>
          <a:p>
            <a:pPr algn="r"/>
            <a:r>
              <a:rPr lang="id-ID" sz="2800" b="1" spc="50" dirty="0" smtClean="0">
                <a:ln w="11430"/>
                <a:gradFill>
                  <a:gsLst>
                    <a:gs pos="25000">
                      <a:schemeClr val="accent2">
                        <a:satMod val="155000"/>
                      </a:schemeClr>
                    </a:gs>
                    <a:gs pos="100000">
                      <a:schemeClr val="accent2">
                        <a:shade val="45000"/>
                        <a:satMod val="165000"/>
                      </a:schemeClr>
                    </a:gs>
                  </a:gsLst>
                  <a:lin ang="5400000"/>
                </a:gradFill>
              </a:rPr>
              <a:t>By N. Nurlaela </a:t>
            </a:r>
            <a:r>
              <a:rPr lang="id-ID" sz="2800" b="1" spc="50" dirty="0" smtClean="0">
                <a:ln w="11430"/>
                <a:gradFill>
                  <a:gsLst>
                    <a:gs pos="25000">
                      <a:schemeClr val="accent2">
                        <a:satMod val="155000"/>
                      </a:schemeClr>
                    </a:gs>
                    <a:gs pos="100000">
                      <a:schemeClr val="accent2">
                        <a:shade val="45000"/>
                        <a:satMod val="165000"/>
                      </a:schemeClr>
                    </a:gs>
                  </a:gsLst>
                  <a:lin ang="5400000"/>
                </a:gradFill>
              </a:rPr>
              <a:t>Arief, MBA.MIPR  </a:t>
            </a:r>
            <a:endParaRPr lang="id-ID" sz="2800" b="1" spc="50" dirty="0">
              <a:ln w="11430"/>
              <a:gradFill>
                <a:gsLst>
                  <a:gs pos="25000">
                    <a:schemeClr val="accent2">
                      <a:satMod val="155000"/>
                    </a:schemeClr>
                  </a:gs>
                  <a:gs pos="100000">
                    <a:schemeClr val="accent2">
                      <a:shade val="45000"/>
                      <a:satMod val="165000"/>
                    </a:schemeClr>
                  </a:gs>
                </a:gsLst>
                <a:lin ang="5400000"/>
              </a:gra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29520" y="6000768"/>
            <a:ext cx="1571925" cy="784628"/>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0500" y="0"/>
            <a:ext cx="8702920" cy="641350"/>
          </a:xfrm>
        </p:spPr>
        <p:txBody>
          <a:bodyPr>
            <a:normAutofit/>
          </a:bodyPr>
          <a:lstStyle/>
          <a:p>
            <a:r>
              <a:rPr lang="id-ID" sz="2400" b="1" i="1" dirty="0" smtClean="0"/>
              <a:t>The Implementation of Value “Biotech for Community &amp; SME”</a:t>
            </a:r>
          </a:p>
        </p:txBody>
      </p:sp>
      <p:pic>
        <p:nvPicPr>
          <p:cNvPr id="29699" name="Picture 3"/>
          <p:cNvPicPr>
            <a:picLocks noChangeAspect="1"/>
          </p:cNvPicPr>
          <p:nvPr/>
        </p:nvPicPr>
        <p:blipFill>
          <a:blip r:embed="rId3"/>
          <a:srcRect/>
          <a:stretch>
            <a:fillRect/>
          </a:stretch>
        </p:blipFill>
        <p:spPr bwMode="auto">
          <a:xfrm>
            <a:off x="2749061" y="1681164"/>
            <a:ext cx="4919297" cy="3856037"/>
          </a:xfrm>
          <a:prstGeom prst="rect">
            <a:avLst/>
          </a:prstGeom>
          <a:noFill/>
          <a:ln w="9525">
            <a:noFill/>
            <a:miter lim="800000"/>
            <a:headEnd/>
            <a:tailEnd/>
          </a:ln>
        </p:spPr>
      </p:pic>
      <p:pic>
        <p:nvPicPr>
          <p:cNvPr id="29700" name="Picture 4"/>
          <p:cNvPicPr>
            <a:picLocks noChangeAspect="1"/>
          </p:cNvPicPr>
          <p:nvPr/>
        </p:nvPicPr>
        <p:blipFill>
          <a:blip r:embed="rId4"/>
          <a:srcRect/>
          <a:stretch>
            <a:fillRect/>
          </a:stretch>
        </p:blipFill>
        <p:spPr bwMode="auto">
          <a:xfrm>
            <a:off x="5542088" y="600084"/>
            <a:ext cx="2092569" cy="1700213"/>
          </a:xfrm>
          <a:prstGeom prst="rect">
            <a:avLst/>
          </a:prstGeom>
          <a:noFill/>
          <a:ln w="9525">
            <a:noFill/>
            <a:miter lim="800000"/>
            <a:headEnd/>
            <a:tailEnd/>
          </a:ln>
        </p:spPr>
      </p:pic>
      <p:sp>
        <p:nvSpPr>
          <p:cNvPr id="8" name="Down Arrow 7"/>
          <p:cNvSpPr/>
          <p:nvPr/>
        </p:nvSpPr>
        <p:spPr>
          <a:xfrm rot="2025566">
            <a:off x="6456485" y="2087572"/>
            <a:ext cx="529004" cy="587375"/>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29702" name="Picture 8"/>
          <p:cNvPicPr>
            <a:picLocks noChangeAspect="1"/>
          </p:cNvPicPr>
          <p:nvPr/>
        </p:nvPicPr>
        <p:blipFill>
          <a:blip r:embed="rId5"/>
          <a:srcRect/>
          <a:stretch>
            <a:fillRect/>
          </a:stretch>
        </p:blipFill>
        <p:spPr bwMode="auto">
          <a:xfrm>
            <a:off x="150935" y="2913063"/>
            <a:ext cx="2108688" cy="1524000"/>
          </a:xfrm>
          <a:prstGeom prst="rect">
            <a:avLst/>
          </a:prstGeom>
          <a:noFill/>
          <a:ln w="9525">
            <a:noFill/>
            <a:miter lim="800000"/>
            <a:headEnd/>
            <a:tailEnd/>
          </a:ln>
        </p:spPr>
      </p:pic>
      <p:sp>
        <p:nvSpPr>
          <p:cNvPr id="10" name="Down Arrow 9"/>
          <p:cNvSpPr/>
          <p:nvPr/>
        </p:nvSpPr>
        <p:spPr>
          <a:xfrm rot="16200000">
            <a:off x="2388516" y="3897504"/>
            <a:ext cx="573088" cy="690197"/>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29704" name="Picture 12" descr="H:\Pangumbahan\IMG_3521.JPG"/>
          <p:cNvPicPr>
            <a:picLocks noChangeAspect="1" noChangeArrowheads="1"/>
          </p:cNvPicPr>
          <p:nvPr/>
        </p:nvPicPr>
        <p:blipFill>
          <a:blip r:embed="rId6"/>
          <a:srcRect/>
          <a:stretch>
            <a:fillRect/>
          </a:stretch>
        </p:blipFill>
        <p:spPr bwMode="auto">
          <a:xfrm>
            <a:off x="1995854" y="4981575"/>
            <a:ext cx="2158512" cy="1460500"/>
          </a:xfrm>
          <a:prstGeom prst="rect">
            <a:avLst/>
          </a:prstGeom>
          <a:noFill/>
          <a:ln w="9525">
            <a:noFill/>
            <a:miter lim="800000"/>
            <a:headEnd/>
            <a:tailEnd/>
          </a:ln>
        </p:spPr>
      </p:pic>
      <p:sp>
        <p:nvSpPr>
          <p:cNvPr id="12" name="Down Arrow 11"/>
          <p:cNvSpPr/>
          <p:nvPr/>
        </p:nvSpPr>
        <p:spPr>
          <a:xfrm rot="10980474">
            <a:off x="2856040" y="4610109"/>
            <a:ext cx="529003" cy="587375"/>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29706" name="Picture 2"/>
          <p:cNvPicPr>
            <a:picLocks noChangeAspect="1" noChangeArrowheads="1"/>
          </p:cNvPicPr>
          <p:nvPr/>
        </p:nvPicPr>
        <p:blipFill>
          <a:blip r:embed="rId7"/>
          <a:srcRect/>
          <a:stretch>
            <a:fillRect/>
          </a:stretch>
        </p:blipFill>
        <p:spPr bwMode="auto">
          <a:xfrm>
            <a:off x="4451838" y="4981575"/>
            <a:ext cx="2139462" cy="1460500"/>
          </a:xfrm>
          <a:prstGeom prst="rect">
            <a:avLst/>
          </a:prstGeom>
          <a:noFill/>
          <a:ln w="9525">
            <a:noFill/>
            <a:miter lim="800000"/>
            <a:headEnd/>
            <a:tailEnd/>
          </a:ln>
        </p:spPr>
      </p:pic>
      <p:sp>
        <p:nvSpPr>
          <p:cNvPr id="14" name="Down Arrow 13"/>
          <p:cNvSpPr/>
          <p:nvPr/>
        </p:nvSpPr>
        <p:spPr>
          <a:xfrm rot="10800000">
            <a:off x="5358917" y="4625975"/>
            <a:ext cx="529003" cy="585788"/>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29708" name="Picture 3"/>
          <p:cNvPicPr>
            <a:picLocks noChangeAspect="1" noChangeArrowheads="1"/>
          </p:cNvPicPr>
          <p:nvPr/>
        </p:nvPicPr>
        <p:blipFill>
          <a:blip r:embed="rId8"/>
          <a:srcRect/>
          <a:stretch>
            <a:fillRect/>
          </a:stretch>
        </p:blipFill>
        <p:spPr bwMode="auto">
          <a:xfrm>
            <a:off x="7143751" y="3730634"/>
            <a:ext cx="2000250" cy="1577975"/>
          </a:xfrm>
          <a:prstGeom prst="rect">
            <a:avLst/>
          </a:prstGeom>
          <a:noFill/>
          <a:ln w="9525">
            <a:noFill/>
            <a:miter lim="800000"/>
            <a:headEnd/>
            <a:tailEnd/>
          </a:ln>
        </p:spPr>
      </p:pic>
      <p:sp>
        <p:nvSpPr>
          <p:cNvPr id="16" name="Down Arrow 15"/>
          <p:cNvSpPr/>
          <p:nvPr/>
        </p:nvSpPr>
        <p:spPr>
          <a:xfrm rot="5400000">
            <a:off x="6742911" y="4658890"/>
            <a:ext cx="573087" cy="542192"/>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pic>
        <p:nvPicPr>
          <p:cNvPr id="29710" name="Picture 12"/>
          <p:cNvPicPr>
            <a:picLocks noChangeAspect="1"/>
          </p:cNvPicPr>
          <p:nvPr/>
        </p:nvPicPr>
        <p:blipFill>
          <a:blip r:embed="rId9"/>
          <a:srcRect/>
          <a:stretch>
            <a:fillRect/>
          </a:stretch>
        </p:blipFill>
        <p:spPr bwMode="auto">
          <a:xfrm>
            <a:off x="1663212" y="603250"/>
            <a:ext cx="1490296" cy="2171700"/>
          </a:xfrm>
          <a:prstGeom prst="rect">
            <a:avLst/>
          </a:prstGeom>
          <a:noFill/>
          <a:ln w="9525">
            <a:noFill/>
            <a:miter lim="800000"/>
            <a:headEnd/>
            <a:tailEnd/>
          </a:ln>
        </p:spPr>
      </p:pic>
      <p:sp>
        <p:nvSpPr>
          <p:cNvPr id="18" name="Down Arrow 17"/>
          <p:cNvSpPr/>
          <p:nvPr/>
        </p:nvSpPr>
        <p:spPr>
          <a:xfrm rot="18945793">
            <a:off x="3156439" y="2689234"/>
            <a:ext cx="529004" cy="982663"/>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9712" name="TextBox 16"/>
          <p:cNvSpPr txBox="1">
            <a:spLocks noChangeArrowheads="1"/>
          </p:cNvSpPr>
          <p:nvPr/>
        </p:nvSpPr>
        <p:spPr bwMode="auto">
          <a:xfrm>
            <a:off x="214282" y="1000108"/>
            <a:ext cx="1512658" cy="400110"/>
          </a:xfrm>
          <a:prstGeom prst="rect">
            <a:avLst/>
          </a:prstGeom>
          <a:noFill/>
          <a:ln w="9525">
            <a:noFill/>
            <a:miter lim="800000"/>
            <a:headEnd/>
            <a:tailEnd/>
          </a:ln>
        </p:spPr>
        <p:txBody>
          <a:bodyPr wrap="none">
            <a:spAutoFit/>
          </a:bodyPr>
          <a:lstStyle/>
          <a:p>
            <a:pPr algn="ctr"/>
            <a:r>
              <a:rPr lang="id-ID" sz="2000" b="1" dirty="0" smtClean="0">
                <a:solidFill>
                  <a:srgbClr val="FF0000"/>
                </a:solidFill>
              </a:rPr>
              <a:t>MIZUMI Koi </a:t>
            </a:r>
            <a:endParaRPr lang="id-ID" sz="2000" b="1" dirty="0">
              <a:solidFill>
                <a:srgbClr val="FF0000"/>
              </a:solidFill>
            </a:endParaRPr>
          </a:p>
        </p:txBody>
      </p:sp>
      <p:sp>
        <p:nvSpPr>
          <p:cNvPr id="29713" name="TextBox 18"/>
          <p:cNvSpPr txBox="1">
            <a:spLocks noChangeArrowheads="1"/>
          </p:cNvSpPr>
          <p:nvPr/>
        </p:nvSpPr>
        <p:spPr bwMode="auto">
          <a:xfrm>
            <a:off x="4" y="5573713"/>
            <a:ext cx="1871297" cy="1016000"/>
          </a:xfrm>
          <a:prstGeom prst="rect">
            <a:avLst/>
          </a:prstGeom>
          <a:noFill/>
          <a:ln w="9525">
            <a:noFill/>
            <a:miter lim="800000"/>
            <a:headEnd/>
            <a:tailEnd/>
          </a:ln>
        </p:spPr>
        <p:txBody>
          <a:bodyPr>
            <a:spAutoFit/>
          </a:bodyPr>
          <a:lstStyle/>
          <a:p>
            <a:pPr algn="ctr"/>
            <a:r>
              <a:rPr lang="id-ID" sz="2000"/>
              <a:t>Pangumbahan</a:t>
            </a:r>
          </a:p>
          <a:p>
            <a:pPr algn="ctr"/>
            <a:r>
              <a:rPr lang="id-ID" sz="2000"/>
              <a:t>KKPS</a:t>
            </a:r>
          </a:p>
          <a:p>
            <a:pPr algn="ctr"/>
            <a:r>
              <a:rPr lang="id-ID" sz="2000"/>
              <a:t>Penyu</a:t>
            </a:r>
          </a:p>
        </p:txBody>
      </p:sp>
      <p:sp>
        <p:nvSpPr>
          <p:cNvPr id="29714" name="TextBox 19"/>
          <p:cNvSpPr txBox="1">
            <a:spLocks noChangeArrowheads="1"/>
          </p:cNvSpPr>
          <p:nvPr/>
        </p:nvSpPr>
        <p:spPr bwMode="auto">
          <a:xfrm>
            <a:off x="252049" y="4421188"/>
            <a:ext cx="1814146" cy="707886"/>
          </a:xfrm>
          <a:prstGeom prst="rect">
            <a:avLst/>
          </a:prstGeom>
          <a:noFill/>
          <a:ln w="9525">
            <a:noFill/>
            <a:miter lim="800000"/>
            <a:headEnd/>
            <a:tailEnd/>
          </a:ln>
        </p:spPr>
        <p:txBody>
          <a:bodyPr>
            <a:spAutoFit/>
          </a:bodyPr>
          <a:lstStyle/>
          <a:p>
            <a:pPr algn="ctr"/>
            <a:r>
              <a:rPr lang="id-ID" sz="2000" b="1" dirty="0" smtClean="0"/>
              <a:t>Ciletuh Geopark</a:t>
            </a:r>
            <a:endParaRPr lang="id-ID" sz="2000" b="1" dirty="0"/>
          </a:p>
        </p:txBody>
      </p:sp>
      <p:sp>
        <p:nvSpPr>
          <p:cNvPr id="29715" name="TextBox 20"/>
          <p:cNvSpPr txBox="1">
            <a:spLocks noChangeArrowheads="1"/>
          </p:cNvSpPr>
          <p:nvPr/>
        </p:nvSpPr>
        <p:spPr bwMode="auto">
          <a:xfrm>
            <a:off x="7753748" y="500046"/>
            <a:ext cx="1390252" cy="1323439"/>
          </a:xfrm>
          <a:prstGeom prst="rect">
            <a:avLst/>
          </a:prstGeom>
          <a:noFill/>
          <a:ln w="9525">
            <a:noFill/>
            <a:miter lim="800000"/>
            <a:headEnd/>
            <a:tailEnd/>
          </a:ln>
        </p:spPr>
        <p:txBody>
          <a:bodyPr wrap="none">
            <a:spAutoFit/>
          </a:bodyPr>
          <a:lstStyle/>
          <a:p>
            <a:pPr algn="ctr"/>
            <a:r>
              <a:rPr lang="id-ID" sz="2000" dirty="0"/>
              <a:t>Karangsong</a:t>
            </a:r>
          </a:p>
          <a:p>
            <a:pPr algn="ctr"/>
            <a:r>
              <a:rPr lang="id-ID" sz="2000" dirty="0"/>
              <a:t>SIKLUS</a:t>
            </a:r>
          </a:p>
          <a:p>
            <a:pPr algn="ctr"/>
            <a:r>
              <a:rPr lang="id-ID" sz="2000" dirty="0"/>
              <a:t>Mangrove</a:t>
            </a:r>
          </a:p>
          <a:p>
            <a:pPr algn="ctr"/>
            <a:r>
              <a:rPr lang="id-ID" sz="2000" dirty="0"/>
              <a:t>Bandeng</a:t>
            </a:r>
          </a:p>
        </p:txBody>
      </p:sp>
      <p:sp>
        <p:nvSpPr>
          <p:cNvPr id="29716" name="TextBox 21"/>
          <p:cNvSpPr txBox="1">
            <a:spLocks noChangeArrowheads="1"/>
          </p:cNvSpPr>
          <p:nvPr/>
        </p:nvSpPr>
        <p:spPr bwMode="auto">
          <a:xfrm>
            <a:off x="6484327" y="5286388"/>
            <a:ext cx="2659673" cy="1569660"/>
          </a:xfrm>
          <a:prstGeom prst="rect">
            <a:avLst/>
          </a:prstGeom>
          <a:noFill/>
          <a:ln w="9525">
            <a:noFill/>
            <a:miter lim="800000"/>
            <a:headEnd/>
            <a:tailEnd/>
          </a:ln>
        </p:spPr>
        <p:txBody>
          <a:bodyPr wrap="square">
            <a:spAutoFit/>
          </a:bodyPr>
          <a:lstStyle/>
          <a:p>
            <a:pPr algn="ctr"/>
            <a:r>
              <a:rPr lang="id-ID" sz="2400" dirty="0">
                <a:solidFill>
                  <a:srgbClr val="FF0000"/>
                </a:solidFill>
              </a:rPr>
              <a:t>Wanajaya</a:t>
            </a:r>
          </a:p>
          <a:p>
            <a:pPr algn="ctr"/>
            <a:r>
              <a:rPr lang="id-ID" sz="2400" dirty="0">
                <a:solidFill>
                  <a:srgbClr val="FF0000"/>
                </a:solidFill>
              </a:rPr>
              <a:t>KTKJ</a:t>
            </a:r>
          </a:p>
          <a:p>
            <a:pPr algn="ctr"/>
            <a:r>
              <a:rPr lang="id-ID" sz="2400" dirty="0" smtClean="0">
                <a:solidFill>
                  <a:srgbClr val="FF0000"/>
                </a:solidFill>
              </a:rPr>
              <a:t>“Domba” Sheep of Garut</a:t>
            </a:r>
          </a:p>
        </p:txBody>
      </p:sp>
      <p:sp>
        <p:nvSpPr>
          <p:cNvPr id="29717" name="TextBox 22"/>
          <p:cNvSpPr txBox="1">
            <a:spLocks noChangeArrowheads="1"/>
          </p:cNvSpPr>
          <p:nvPr/>
        </p:nvSpPr>
        <p:spPr bwMode="auto">
          <a:xfrm>
            <a:off x="7703094" y="2500310"/>
            <a:ext cx="1440908" cy="1323439"/>
          </a:xfrm>
          <a:prstGeom prst="rect">
            <a:avLst/>
          </a:prstGeom>
          <a:noFill/>
          <a:ln w="9525">
            <a:noFill/>
            <a:miter lim="800000"/>
            <a:headEnd/>
            <a:tailEnd/>
          </a:ln>
        </p:spPr>
        <p:txBody>
          <a:bodyPr wrap="none">
            <a:spAutoFit/>
          </a:bodyPr>
          <a:lstStyle/>
          <a:p>
            <a:pPr algn="ctr"/>
            <a:r>
              <a:rPr lang="id-ID" sz="2000" dirty="0"/>
              <a:t>Rancah</a:t>
            </a:r>
          </a:p>
          <a:p>
            <a:pPr algn="ctr"/>
            <a:r>
              <a:rPr lang="id-ID" sz="2000" dirty="0"/>
              <a:t>KTSR</a:t>
            </a:r>
          </a:p>
          <a:p>
            <a:pPr algn="ctr"/>
            <a:r>
              <a:rPr lang="id-ID" sz="2000" dirty="0"/>
              <a:t>Sapi </a:t>
            </a:r>
            <a:r>
              <a:rPr lang="id-ID" sz="2000" dirty="0" smtClean="0"/>
              <a:t>Rancah</a:t>
            </a:r>
          </a:p>
          <a:p>
            <a:pPr algn="ctr"/>
            <a:r>
              <a:rPr lang="id-ID" sz="2000" dirty="0" smtClean="0"/>
              <a:t>(Cow)</a:t>
            </a:r>
            <a:endParaRPr lang="id-ID" sz="2000" dirty="0"/>
          </a:p>
        </p:txBody>
      </p:sp>
      <p:sp>
        <p:nvSpPr>
          <p:cNvPr id="22" name="TextBox 21"/>
          <p:cNvSpPr txBox="1"/>
          <p:nvPr/>
        </p:nvSpPr>
        <p:spPr>
          <a:xfrm>
            <a:off x="0" y="1571612"/>
            <a:ext cx="3226524" cy="1200329"/>
          </a:xfrm>
          <a:prstGeom prst="rect">
            <a:avLst/>
          </a:prstGeom>
          <a:noFill/>
        </p:spPr>
        <p:txBody>
          <a:bodyPr wrap="none" rtlCol="0">
            <a:spAutoFit/>
          </a:bodyPr>
          <a:lstStyle/>
          <a:p>
            <a:r>
              <a:rPr lang="id-ID" sz="2400" dirty="0" smtClean="0">
                <a:solidFill>
                  <a:srgbClr val="FF0000"/>
                </a:solidFill>
              </a:rPr>
              <a:t>National the best</a:t>
            </a:r>
          </a:p>
          <a:p>
            <a:r>
              <a:rPr lang="id-ID" sz="2400" dirty="0" smtClean="0">
                <a:solidFill>
                  <a:srgbClr val="FF0000"/>
                </a:solidFill>
              </a:rPr>
              <a:t> Koi Breeder</a:t>
            </a:r>
          </a:p>
          <a:p>
            <a:r>
              <a:rPr lang="id-ID" sz="2400" dirty="0" smtClean="0">
                <a:solidFill>
                  <a:srgbClr val="FF0000"/>
                </a:solidFill>
              </a:rPr>
              <a:t>Implemented Biosecure </a:t>
            </a:r>
            <a:endParaRPr lang="id-ID" sz="24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DATA PRIMANIYARTA 2014\foto Ali Batik Pakidulan\Gambar Batik Pakidulan\revisi brosur batik pakidulan pre cetak.jpg"/>
          <p:cNvPicPr>
            <a:picLocks noChangeAspect="1" noChangeArrowheads="1"/>
          </p:cNvPicPr>
          <p:nvPr/>
        </p:nvPicPr>
        <p:blipFill>
          <a:blip r:embed="rId3"/>
          <a:srcRect/>
          <a:stretch>
            <a:fillRect/>
          </a:stretch>
        </p:blipFill>
        <p:spPr bwMode="auto">
          <a:xfrm>
            <a:off x="4292361" y="0"/>
            <a:ext cx="4851639" cy="6858000"/>
          </a:xfrm>
          <a:prstGeom prst="rect">
            <a:avLst/>
          </a:prstGeom>
          <a:noFill/>
        </p:spPr>
      </p:pic>
      <p:sp>
        <p:nvSpPr>
          <p:cNvPr id="5" name="TextBox 4"/>
          <p:cNvSpPr txBox="1"/>
          <p:nvPr/>
        </p:nvSpPr>
        <p:spPr>
          <a:xfrm>
            <a:off x="0" y="1071546"/>
            <a:ext cx="4500562" cy="4401205"/>
          </a:xfrm>
          <a:prstGeom prst="rect">
            <a:avLst/>
          </a:prstGeom>
          <a:solidFill>
            <a:schemeClr val="accent3">
              <a:lumMod val="20000"/>
              <a:lumOff val="80000"/>
            </a:schemeClr>
          </a:solidFill>
        </p:spPr>
        <p:txBody>
          <a:bodyPr wrap="square" rtlCol="0">
            <a:spAutoFit/>
          </a:bodyPr>
          <a:lstStyle/>
          <a:p>
            <a:pPr algn="ctr">
              <a:buFont typeface="Arial" pitchFamily="34" charset="0"/>
              <a:buChar char="•"/>
            </a:pPr>
            <a:r>
              <a:rPr lang="id-ID" sz="2800" dirty="0" smtClean="0"/>
              <a:t>Batik Pakidulan is an eco-friendly and green product, </a:t>
            </a:r>
          </a:p>
          <a:p>
            <a:pPr algn="ctr">
              <a:buFont typeface="Arial" pitchFamily="34" charset="0"/>
              <a:buChar char="•"/>
            </a:pPr>
            <a:r>
              <a:rPr lang="id-ID" sz="2800" dirty="0" smtClean="0"/>
              <a:t>Implemented green process biotech with nano technology</a:t>
            </a:r>
          </a:p>
          <a:p>
            <a:pPr algn="ctr">
              <a:buFont typeface="Arial" pitchFamily="34" charset="0"/>
              <a:buChar char="•"/>
            </a:pPr>
            <a:r>
              <a:rPr lang="id-ID" sz="2800" dirty="0" smtClean="0"/>
              <a:t>13 batik pakidulan disain has owned Copyright – IPR</a:t>
            </a:r>
          </a:p>
          <a:p>
            <a:pPr algn="ctr">
              <a:buFont typeface="Arial" pitchFamily="34" charset="0"/>
              <a:buChar char="•"/>
            </a:pPr>
            <a:r>
              <a:rPr lang="id-ID" sz="2800" dirty="0" smtClean="0"/>
              <a:t>Inspired by the exotic and natural charm, cultural and bio-diversity Of Geopark Ciletuh – Sukabumi West Java</a:t>
            </a:r>
            <a:endParaRPr lang="id-ID" sz="28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5720" y="0"/>
            <a:ext cx="1571925" cy="784628"/>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TextBox 3"/>
          <p:cNvSpPr txBox="1"/>
          <p:nvPr/>
        </p:nvSpPr>
        <p:spPr>
          <a:xfrm>
            <a:off x="0" y="5950059"/>
            <a:ext cx="8643966" cy="954107"/>
          </a:xfrm>
          <a:prstGeom prst="rect">
            <a:avLst/>
          </a:prstGeom>
          <a:solidFill>
            <a:schemeClr val="accent3">
              <a:lumMod val="20000"/>
              <a:lumOff val="80000"/>
            </a:schemeClr>
          </a:solidFill>
        </p:spPr>
        <p:txBody>
          <a:bodyPr wrap="square" rtlCol="0">
            <a:spAutoFit/>
          </a:bodyPr>
          <a:lstStyle/>
          <a:p>
            <a:r>
              <a:rPr lang="id-ID" sz="2800" b="1" dirty="0" smtClean="0"/>
              <a:t>Prof. Ibrahim Komoo,</a:t>
            </a:r>
          </a:p>
          <a:p>
            <a:r>
              <a:rPr lang="id-ID" sz="2800" b="1" dirty="0" smtClean="0"/>
              <a:t>The President of Asia Pacific Geopark Network (APGN)</a:t>
            </a:r>
            <a:endParaRPr lang="id-ID" sz="2800" b="1" dirty="0"/>
          </a:p>
        </p:txBody>
      </p:sp>
      <p:pic>
        <p:nvPicPr>
          <p:cNvPr id="13313" name="Picture 1" descr="D:\Kunjungan Prof Ibrahim Komoo 23122014\Batik Pakidulan (4).JPG"/>
          <p:cNvPicPr>
            <a:picLocks noChangeAspect="1" noChangeArrowheads="1"/>
          </p:cNvPicPr>
          <p:nvPr/>
        </p:nvPicPr>
        <p:blipFill>
          <a:blip r:embed="rId3" cstate="print"/>
          <a:srcRect/>
          <a:stretch>
            <a:fillRect/>
          </a:stretch>
        </p:blipFill>
        <p:spPr bwMode="auto">
          <a:xfrm>
            <a:off x="0" y="0"/>
            <a:ext cx="9144000" cy="607325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474" y="0"/>
            <a:ext cx="9150474"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25646" y="188640"/>
            <a:ext cx="8115328" cy="1143000"/>
          </a:xfrm>
        </p:spPr>
        <p:txBody>
          <a:bodyPr/>
          <a:lstStyle/>
          <a:p>
            <a:pPr algn="l"/>
            <a:r>
              <a:rPr lang="id-ID" b="1" dirty="0" smtClean="0">
                <a:solidFill>
                  <a:srgbClr val="FFFF00"/>
                </a:solidFill>
              </a:rPr>
              <a:t>GOLD PROPER </a:t>
            </a:r>
            <a:endParaRPr lang="id-ID" b="1" dirty="0">
              <a:solidFill>
                <a:srgbClr val="FFFF00"/>
              </a:solidFill>
            </a:endParaRPr>
          </a:p>
        </p:txBody>
      </p:sp>
      <p:sp>
        <p:nvSpPr>
          <p:cNvPr id="3" name="Content Placeholder 2"/>
          <p:cNvSpPr>
            <a:spLocks noGrp="1"/>
          </p:cNvSpPr>
          <p:nvPr>
            <p:ph idx="1"/>
          </p:nvPr>
        </p:nvSpPr>
        <p:spPr>
          <a:xfrm>
            <a:off x="371595" y="1017737"/>
            <a:ext cx="8391306" cy="4525963"/>
          </a:xfrm>
        </p:spPr>
        <p:txBody>
          <a:bodyPr>
            <a:normAutofit/>
          </a:bodyPr>
          <a:lstStyle/>
          <a:p>
            <a:pPr algn="just"/>
            <a:r>
              <a:rPr lang="id-ID" sz="2400" dirty="0" smtClean="0">
                <a:solidFill>
                  <a:schemeClr val="bg1"/>
                </a:solidFill>
              </a:rPr>
              <a:t>The highest appreciation and acknowledgement  as a prove </a:t>
            </a:r>
            <a:r>
              <a:rPr lang="en-US" sz="2400" dirty="0" smtClean="0">
                <a:solidFill>
                  <a:schemeClr val="bg1"/>
                </a:solidFill>
              </a:rPr>
              <a:t>of environmental awareness and </a:t>
            </a:r>
            <a:r>
              <a:rPr lang="id-ID" sz="2400" dirty="0" smtClean="0">
                <a:solidFill>
                  <a:schemeClr val="bg1"/>
                </a:solidFill>
              </a:rPr>
              <a:t>successful </a:t>
            </a:r>
            <a:r>
              <a:rPr lang="en-US" sz="2400" dirty="0" smtClean="0">
                <a:solidFill>
                  <a:schemeClr val="bg1"/>
                </a:solidFill>
              </a:rPr>
              <a:t>community development</a:t>
            </a:r>
            <a:r>
              <a:rPr lang="id-ID" sz="2400" dirty="0" smtClean="0">
                <a:solidFill>
                  <a:schemeClr val="bg1"/>
                </a:solidFill>
              </a:rPr>
              <a:t>, </a:t>
            </a:r>
            <a:r>
              <a:rPr lang="en-US" sz="2400" dirty="0" smtClean="0">
                <a:solidFill>
                  <a:schemeClr val="bg1"/>
                </a:solidFill>
              </a:rPr>
              <a:t>that a company has been implementing </a:t>
            </a:r>
            <a:r>
              <a:rPr lang="id-ID" sz="2400" dirty="0" smtClean="0">
                <a:solidFill>
                  <a:schemeClr val="bg1"/>
                </a:solidFill>
              </a:rPr>
              <a:t>environment </a:t>
            </a:r>
            <a:r>
              <a:rPr lang="en-US" sz="2400" dirty="0" smtClean="0">
                <a:solidFill>
                  <a:schemeClr val="bg1"/>
                </a:solidFill>
              </a:rPr>
              <a:t>comprehensively and sustainably</a:t>
            </a:r>
            <a:r>
              <a:rPr lang="id-ID" sz="2400" dirty="0" smtClean="0">
                <a:solidFill>
                  <a:schemeClr val="bg1"/>
                </a:solidFill>
              </a:rPr>
              <a:t> (beyond compliance) </a:t>
            </a:r>
          </a:p>
          <a:p>
            <a:pPr algn="just"/>
            <a:r>
              <a:rPr lang="id-ID" sz="2400" dirty="0" smtClean="0">
                <a:solidFill>
                  <a:schemeClr val="bg1"/>
                </a:solidFill>
              </a:rPr>
              <a:t>GOLD PROPER Assessment and rank of  1908 industry in Indonesia from Ministry of Environment and Forestry</a:t>
            </a:r>
            <a:endParaRPr lang="id-ID" sz="2400" dirty="0">
              <a:solidFill>
                <a:schemeClr val="bg1"/>
              </a:solidFill>
            </a:endParaRPr>
          </a:p>
        </p:txBody>
      </p:sp>
      <p:grpSp>
        <p:nvGrpSpPr>
          <p:cNvPr id="5" name="Group 4"/>
          <p:cNvGrpSpPr/>
          <p:nvPr/>
        </p:nvGrpSpPr>
        <p:grpSpPr>
          <a:xfrm>
            <a:off x="4293569" y="3663056"/>
            <a:ext cx="4625008" cy="3071834"/>
            <a:chOff x="4290872" y="3715241"/>
            <a:chExt cx="4625008" cy="3071834"/>
          </a:xfrm>
        </p:grpSpPr>
        <p:pic>
          <p:nvPicPr>
            <p:cNvPr id="4" name="Picture 2" descr="C:\Users\lala\AppData\Local\Microsoft\Windows\Temporary Internet Files\Content.Outlook\X7IXH2JP\DSC_8292 (3).JPG"/>
            <p:cNvPicPr>
              <a:picLocks noChangeAspect="1" noChangeArrowheads="1"/>
            </p:cNvPicPr>
            <p:nvPr/>
          </p:nvPicPr>
          <p:blipFill>
            <a:blip r:embed="rId4" cstate="print"/>
            <a:srcRect/>
            <a:stretch>
              <a:fillRect/>
            </a:stretch>
          </p:blipFill>
          <p:spPr bwMode="auto">
            <a:xfrm>
              <a:off x="4290872" y="3715241"/>
              <a:ext cx="4625008" cy="3071834"/>
            </a:xfrm>
            <a:prstGeom prst="rect">
              <a:avLst/>
            </a:prstGeom>
            <a:noFill/>
          </p:spPr>
        </p:pic>
        <p:sp>
          <p:nvSpPr>
            <p:cNvPr id="6" name="TextBox 5"/>
            <p:cNvSpPr txBox="1"/>
            <p:nvPr/>
          </p:nvSpPr>
          <p:spPr>
            <a:xfrm>
              <a:off x="6603376" y="6263855"/>
              <a:ext cx="2093843" cy="400110"/>
            </a:xfrm>
            <a:prstGeom prst="rect">
              <a:avLst/>
            </a:prstGeom>
            <a:noFill/>
          </p:spPr>
          <p:txBody>
            <a:bodyPr wrap="none" rtlCol="0">
              <a:spAutoFit/>
            </a:bodyPr>
            <a:lstStyle/>
            <a:p>
              <a:r>
                <a:rPr lang="id-ID" sz="2000" dirty="0" smtClean="0">
                  <a:solidFill>
                    <a:schemeClr val="bg1"/>
                  </a:solidFill>
                </a:rPr>
                <a:t>December 2, 2014</a:t>
              </a:r>
              <a:endParaRPr lang="id-ID" sz="2000" dirty="0">
                <a:solidFill>
                  <a:schemeClr val="bg1"/>
                </a:solidFill>
              </a:endParaRPr>
            </a:p>
          </p:txBody>
        </p:sp>
      </p:grpSp>
      <p:pic>
        <p:nvPicPr>
          <p:cNvPr id="1026" name="Picture 2"/>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5515" b="96226" l="9914" r="89871">
                        <a14:foregroundMark x1="29095" y1="28012" x2="29095" y2="28012"/>
                      </a14:backgroundRemoval>
                    </a14:imgEffect>
                  </a14:imgLayer>
                </a14:imgProps>
              </a:ext>
              <a:ext uri="{28A0092B-C50C-407E-A947-70E740481C1C}">
                <a14:useLocalDpi xmlns="" xmlns:a14="http://schemas.microsoft.com/office/drawing/2010/main" val="0"/>
              </a:ext>
            </a:extLst>
          </a:blip>
          <a:srcRect/>
          <a:stretch>
            <a:fillRect/>
          </a:stretch>
        </p:blipFill>
        <p:spPr bwMode="auto">
          <a:xfrm>
            <a:off x="1643042" y="4143380"/>
            <a:ext cx="1558522" cy="2314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31"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par>
                          <p:cTn id="30" fill="hold">
                            <p:stCondLst>
                              <p:cond delay="4000"/>
                            </p:stCondLst>
                            <p:childTnLst>
                              <p:par>
                                <p:cTn id="31" presetID="31" presetClass="entr" presetSubtype="0" fill="hold" nodeType="afterEffect">
                                  <p:stCondLst>
                                    <p:cond delay="0"/>
                                  </p:stCondLst>
                                  <p:childTnLst>
                                    <p:set>
                                      <p:cBhvr>
                                        <p:cTn id="32" dur="1" fill="hold">
                                          <p:stCondLst>
                                            <p:cond delay="0"/>
                                          </p:stCondLst>
                                        </p:cTn>
                                        <p:tgtEl>
                                          <p:spTgt spid="1026"/>
                                        </p:tgtEl>
                                        <p:attrNameLst>
                                          <p:attrName>style.visibility</p:attrName>
                                        </p:attrNameLst>
                                      </p:cBhvr>
                                      <p:to>
                                        <p:strVal val="visible"/>
                                      </p:to>
                                    </p:set>
                                    <p:anim calcmode="lin" valueType="num">
                                      <p:cBhvr>
                                        <p:cTn id="33" dur="1000" fill="hold"/>
                                        <p:tgtEl>
                                          <p:spTgt spid="1026"/>
                                        </p:tgtEl>
                                        <p:attrNameLst>
                                          <p:attrName>ppt_w</p:attrName>
                                        </p:attrNameLst>
                                      </p:cBhvr>
                                      <p:tavLst>
                                        <p:tav tm="0">
                                          <p:val>
                                            <p:fltVal val="0"/>
                                          </p:val>
                                        </p:tav>
                                        <p:tav tm="100000">
                                          <p:val>
                                            <p:strVal val="#ppt_w"/>
                                          </p:val>
                                        </p:tav>
                                      </p:tavLst>
                                    </p:anim>
                                    <p:anim calcmode="lin" valueType="num">
                                      <p:cBhvr>
                                        <p:cTn id="34" dur="1000" fill="hold"/>
                                        <p:tgtEl>
                                          <p:spTgt spid="1026"/>
                                        </p:tgtEl>
                                        <p:attrNameLst>
                                          <p:attrName>ppt_h</p:attrName>
                                        </p:attrNameLst>
                                      </p:cBhvr>
                                      <p:tavLst>
                                        <p:tav tm="0">
                                          <p:val>
                                            <p:fltVal val="0"/>
                                          </p:val>
                                        </p:tav>
                                        <p:tav tm="100000">
                                          <p:val>
                                            <p:strVal val="#ppt_h"/>
                                          </p:val>
                                        </p:tav>
                                      </p:tavLst>
                                    </p:anim>
                                    <p:anim calcmode="lin" valueType="num">
                                      <p:cBhvr>
                                        <p:cTn id="35" dur="1000" fill="hold"/>
                                        <p:tgtEl>
                                          <p:spTgt spid="1026"/>
                                        </p:tgtEl>
                                        <p:attrNameLst>
                                          <p:attrName>style.rotation</p:attrName>
                                        </p:attrNameLst>
                                      </p:cBhvr>
                                      <p:tavLst>
                                        <p:tav tm="0">
                                          <p:val>
                                            <p:fltVal val="90"/>
                                          </p:val>
                                        </p:tav>
                                        <p:tav tm="100000">
                                          <p:val>
                                            <p:fltVal val="0"/>
                                          </p:val>
                                        </p:tav>
                                      </p:tavLst>
                                    </p:anim>
                                    <p:animEffect transition="in" filter="fade">
                                      <p:cBhvr>
                                        <p:cTn id="36" dur="1000"/>
                                        <p:tgtEl>
                                          <p:spTgt spid="1026"/>
                                        </p:tgtEl>
                                      </p:cBhvr>
                                    </p:animEffect>
                                  </p:childTnLst>
                                </p:cTn>
                              </p:par>
                            </p:childTnLst>
                          </p:cTn>
                        </p:par>
                        <p:par>
                          <p:cTn id="37" fill="hold">
                            <p:stCondLst>
                              <p:cond delay="5000"/>
                            </p:stCondLst>
                            <p:childTnLst>
                              <p:par>
                                <p:cTn id="38" presetID="6" presetClass="emph" presetSubtype="0" fill="hold" nodeType="afterEffect">
                                  <p:stCondLst>
                                    <p:cond delay="0"/>
                                  </p:stCondLst>
                                  <p:childTnLst>
                                    <p:animScale>
                                      <p:cBhvr>
                                        <p:cTn id="39"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026" name="Picture 2" descr="C:\Users\lala\AppData\Local\Temp\20140819_17043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5" name="TextBox 4"/>
          <p:cNvSpPr txBox="1"/>
          <p:nvPr/>
        </p:nvSpPr>
        <p:spPr>
          <a:xfrm>
            <a:off x="3" y="271440"/>
            <a:ext cx="5445145" cy="830997"/>
          </a:xfrm>
          <a:prstGeom prst="rect">
            <a:avLst/>
          </a:prstGeom>
          <a:solidFill>
            <a:schemeClr val="accent6">
              <a:lumMod val="75000"/>
            </a:schemeClr>
          </a:solidFill>
        </p:spPr>
        <p:txBody>
          <a:bodyPr wrap="none" rtlCol="0">
            <a:spAutoFit/>
          </a:bodyPr>
          <a:lstStyle/>
          <a:p>
            <a:r>
              <a:rPr lang="id-ID" sz="2400" b="1" dirty="0" smtClean="0">
                <a:solidFill>
                  <a:schemeClr val="bg1"/>
                </a:solidFill>
              </a:rPr>
              <a:t>School of Vaccine For Journalist (Jakarta),</a:t>
            </a:r>
          </a:p>
          <a:p>
            <a:r>
              <a:rPr lang="id-ID" sz="2400" b="1" dirty="0" smtClean="0">
                <a:solidFill>
                  <a:schemeClr val="bg1"/>
                </a:solidFill>
              </a:rPr>
              <a:t> 18-19 </a:t>
            </a:r>
            <a:r>
              <a:rPr lang="id-ID" sz="2400" b="1" dirty="0" smtClean="0">
                <a:solidFill>
                  <a:schemeClr val="bg1"/>
                </a:solidFill>
              </a:rPr>
              <a:t>August 2014</a:t>
            </a:r>
            <a:endParaRPr lang="id-ID" sz="24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3074" name="Picture 2" descr="C:\Users\lala\AppData\Local\Temp\20140812_15254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1" y="214295"/>
            <a:ext cx="5660332" cy="830997"/>
          </a:xfrm>
          <a:prstGeom prst="rect">
            <a:avLst/>
          </a:prstGeom>
          <a:solidFill>
            <a:schemeClr val="accent6">
              <a:lumMod val="75000"/>
            </a:schemeClr>
          </a:solidFill>
        </p:spPr>
        <p:txBody>
          <a:bodyPr wrap="none" rtlCol="0">
            <a:spAutoFit/>
          </a:bodyPr>
          <a:lstStyle/>
          <a:p>
            <a:r>
              <a:rPr lang="id-ID" sz="2400" b="1" dirty="0" smtClean="0">
                <a:solidFill>
                  <a:schemeClr val="bg1"/>
                </a:solidFill>
              </a:rPr>
              <a:t>School of Vaccine For Journalist </a:t>
            </a:r>
            <a:r>
              <a:rPr lang="id-ID" sz="2400" b="1" dirty="0" smtClean="0">
                <a:solidFill>
                  <a:schemeClr val="bg1"/>
                </a:solidFill>
              </a:rPr>
              <a:t>(Bandung</a:t>
            </a:r>
            <a:r>
              <a:rPr lang="id-ID" sz="2400" b="1" dirty="0" smtClean="0">
                <a:solidFill>
                  <a:schemeClr val="bg1"/>
                </a:solidFill>
              </a:rPr>
              <a:t>),</a:t>
            </a:r>
          </a:p>
          <a:p>
            <a:r>
              <a:rPr lang="id-ID" sz="2400" b="1" dirty="0" smtClean="0">
                <a:solidFill>
                  <a:schemeClr val="bg1"/>
                </a:solidFill>
              </a:rPr>
              <a:t> 11-12 </a:t>
            </a:r>
            <a:r>
              <a:rPr lang="id-ID" sz="2400" b="1" dirty="0" smtClean="0">
                <a:solidFill>
                  <a:schemeClr val="bg1"/>
                </a:solidFill>
              </a:rPr>
              <a:t>August, </a:t>
            </a:r>
            <a:r>
              <a:rPr lang="id-ID" sz="2400" b="1" dirty="0" smtClean="0">
                <a:solidFill>
                  <a:schemeClr val="bg1"/>
                </a:solidFill>
              </a:rPr>
              <a:t>2014</a:t>
            </a:r>
            <a:endParaRPr lang="id-ID" sz="24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pic>
        <p:nvPicPr>
          <p:cNvPr id="1027" name="Picture 3" descr="D:\Foto Jurnalis international  visit to biofarma\20141203_165211.jpg"/>
          <p:cNvPicPr>
            <a:picLocks noChangeAspect="1" noChangeArrowheads="1"/>
          </p:cNvPicPr>
          <p:nvPr/>
        </p:nvPicPr>
        <p:blipFill>
          <a:blip r:embed="rId3"/>
          <a:srcRect l="14844" t="39253" r="19531"/>
          <a:stretch>
            <a:fillRect/>
          </a:stretch>
        </p:blipFill>
        <p:spPr bwMode="auto">
          <a:xfrm>
            <a:off x="-131736" y="928670"/>
            <a:ext cx="9395698" cy="6522908"/>
          </a:xfrm>
          <a:prstGeom prst="rect">
            <a:avLst/>
          </a:prstGeom>
          <a:noFill/>
        </p:spPr>
      </p:pic>
      <p:sp>
        <p:nvSpPr>
          <p:cNvPr id="2" name="Title 1"/>
          <p:cNvSpPr>
            <a:spLocks noGrp="1"/>
          </p:cNvSpPr>
          <p:nvPr>
            <p:ph type="title"/>
          </p:nvPr>
        </p:nvSpPr>
        <p:spPr>
          <a:xfrm>
            <a:off x="428596" y="-142900"/>
            <a:ext cx="8229600" cy="11430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id-ID" sz="3200" b="1" dirty="0" smtClean="0"/>
              <a:t>International journalist visit to Biofarma</a:t>
            </a:r>
            <a:endParaRPr lang="id-ID"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10101" t="2775" r="13725" b="3660"/>
          <a:stretch/>
        </p:blipFill>
        <p:spPr bwMode="auto">
          <a:xfrm>
            <a:off x="-14748" y="-27384"/>
            <a:ext cx="9158748" cy="6885384"/>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24252" y="5459574"/>
            <a:ext cx="9158748" cy="923330"/>
          </a:xfrm>
          <a:prstGeom prst="rect">
            <a:avLst/>
          </a:prstGeom>
          <a:solidFill>
            <a:schemeClr val="bg1">
              <a:alpha val="74000"/>
            </a:schemeClr>
          </a:solidFill>
        </p:spPr>
        <p:txBody>
          <a:bodyPr wrap="square" rtlCol="0">
            <a:spAutoFit/>
          </a:bodyPr>
          <a:lstStyle/>
          <a:p>
            <a:pPr algn="ctr"/>
            <a:r>
              <a:rPr lang="id-ID" sz="5400" b="1" dirty="0" smtClean="0">
                <a:solidFill>
                  <a:schemeClr val="accent6">
                    <a:lumMod val="75000"/>
                  </a:schemeClr>
                </a:solidFill>
              </a:rPr>
              <a:t>Hatur Nuhun – Thank You</a:t>
            </a:r>
            <a:endParaRPr lang="id-ID" sz="5400" b="1" dirty="0">
              <a:solidFill>
                <a:schemeClr val="accent6">
                  <a:lumMod val="75000"/>
                </a:schemeClr>
              </a:solidFill>
            </a:endParaRPr>
          </a:p>
        </p:txBody>
      </p:sp>
    </p:spTree>
    <p:extLst>
      <p:ext uri="{BB962C8B-B14F-4D97-AF65-F5344CB8AC3E}">
        <p14:creationId xmlns:p14="http://schemas.microsoft.com/office/powerpoint/2010/main" xmlns="" val="2832650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23" y="0"/>
            <a:ext cx="916641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7704" y="620688"/>
            <a:ext cx="6713537" cy="37433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257969" y="1844824"/>
            <a:ext cx="5544616" cy="4082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2428860" y="5780806"/>
            <a:ext cx="6572264" cy="1077218"/>
          </a:xfrm>
          <a:prstGeom prst="rect">
            <a:avLst/>
          </a:prstGeom>
        </p:spPr>
        <p:txBody>
          <a:bodyPr wrap="square">
            <a:spAutoFit/>
          </a:bodyPr>
          <a:lstStyle/>
          <a:p>
            <a:r>
              <a:rPr lang="id-ID" sz="3200" b="1" dirty="0" smtClean="0">
                <a:solidFill>
                  <a:srgbClr val="FF0000"/>
                </a:solidFill>
              </a:rPr>
              <a:t>“The pandemic is the largest deadly diseases in history”</a:t>
            </a:r>
            <a:endParaRPr lang="id-ID" sz="3200" b="1" dirty="0">
              <a:solidFill>
                <a:srgbClr val="FF0000"/>
              </a:solidFill>
            </a:endParaRPr>
          </a:p>
        </p:txBody>
      </p:sp>
    </p:spTree>
    <p:extLst>
      <p:ext uri="{BB962C8B-B14F-4D97-AF65-F5344CB8AC3E}">
        <p14:creationId xmlns:p14="http://schemas.microsoft.com/office/powerpoint/2010/main" xmlns="" val="19165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anim calcmode="lin" valueType="num">
                                      <p:cBhvr>
                                        <p:cTn id="11" dur="2000" fill="hold"/>
                                        <p:tgtEl>
                                          <p:spTgt spid="2"/>
                                        </p:tgtEl>
                                        <p:attrNameLst>
                                          <p:attrName>ppt_x</p:attrName>
                                        </p:attrNameLst>
                                      </p:cBhvr>
                                      <p:tavLst>
                                        <p:tav tm="0">
                                          <p:val>
                                            <p:strVal val="#ppt_x"/>
                                          </p:val>
                                        </p:tav>
                                        <p:tav tm="100000">
                                          <p:val>
                                            <p:strVal val="#ppt_x"/>
                                          </p:val>
                                        </p:tav>
                                      </p:tavLst>
                                    </p:anim>
                                    <p:anim calcmode="lin" valueType="num">
                                      <p:cBhvr>
                                        <p:cTn id="12"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642918"/>
            <a:ext cx="3512779" cy="221457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00826" y="571480"/>
            <a:ext cx="2357454" cy="2450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6" name="AutoShape 2" descr="http://www.channel4.com/news/media/2009/07/day22/22_swineflu_Virus_k.jpg"/>
          <p:cNvSpPr>
            <a:spLocks noChangeAspect="1" noChangeArrowheads="1"/>
          </p:cNvSpPr>
          <p:nvPr/>
        </p:nvSpPr>
        <p:spPr bwMode="auto">
          <a:xfrm>
            <a:off x="155575" y="-1385888"/>
            <a:ext cx="3178175" cy="2892426"/>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28" name="AutoShape 4" descr="http://www.channel4.com/news/media/2009/07/day22/22_swineflu_Virus_k.jpg"/>
          <p:cNvSpPr>
            <a:spLocks noChangeAspect="1" noChangeArrowheads="1"/>
          </p:cNvSpPr>
          <p:nvPr/>
        </p:nvSpPr>
        <p:spPr bwMode="auto">
          <a:xfrm>
            <a:off x="155575" y="-1385888"/>
            <a:ext cx="3178175" cy="2892426"/>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7" name="Picture 7"/>
          <p:cNvPicPr>
            <a:picLocks noChangeAspect="1" noChangeArrowheads="1"/>
          </p:cNvPicPr>
          <p:nvPr/>
        </p:nvPicPr>
        <p:blipFill>
          <a:blip r:embed="rId5"/>
          <a:srcRect l="32394" t="35156" r="47840" b="31640"/>
          <a:stretch>
            <a:fillRect/>
          </a:stretch>
        </p:blipFill>
        <p:spPr bwMode="auto">
          <a:xfrm>
            <a:off x="3643306" y="500042"/>
            <a:ext cx="2571768" cy="2428892"/>
          </a:xfrm>
          <a:prstGeom prst="rect">
            <a:avLst/>
          </a:prstGeom>
          <a:noFill/>
          <a:ln w="9525">
            <a:noFill/>
            <a:miter lim="800000"/>
            <a:headEnd/>
            <a:tailEnd/>
          </a:ln>
          <a:effectLst/>
        </p:spPr>
      </p:pic>
      <p:sp>
        <p:nvSpPr>
          <p:cNvPr id="8" name="Rectangle 7"/>
          <p:cNvSpPr/>
          <p:nvPr/>
        </p:nvSpPr>
        <p:spPr>
          <a:xfrm>
            <a:off x="857224" y="3357562"/>
            <a:ext cx="4572000" cy="1569660"/>
          </a:xfrm>
          <a:prstGeom prst="rect">
            <a:avLst/>
          </a:prstGeom>
        </p:spPr>
        <p:txBody>
          <a:bodyPr>
            <a:spAutoFit/>
          </a:bodyPr>
          <a:lstStyle/>
          <a:p>
            <a:pPr algn="ctr"/>
            <a:r>
              <a:rPr lang="id-ID" sz="3200" b="1" dirty="0" smtClean="0">
                <a:solidFill>
                  <a:srgbClr val="FF0000"/>
                </a:solidFill>
              </a:rPr>
              <a:t>The transformation of virus is faster than the invention of vaccine itself </a:t>
            </a:r>
            <a:endParaRPr lang="id-ID" sz="3200" b="1" dirty="0">
              <a:solidFill>
                <a:srgbClr val="FF0000"/>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429520" y="6000768"/>
            <a:ext cx="1571925" cy="784628"/>
          </a:xfrm>
          <a:prstGeom prst="rect">
            <a:avLst/>
          </a:prstGeom>
          <a:noFill/>
          <a:ln>
            <a:noFill/>
          </a:ln>
        </p:spPr>
      </p:pic>
      <p:pic>
        <p:nvPicPr>
          <p:cNvPr id="10" name="Picture 9"/>
          <p:cNvPicPr>
            <a:picLocks noChangeAspect="1" noChangeArrowheads="1"/>
          </p:cNvPicPr>
          <p:nvPr/>
        </p:nvPicPr>
        <p:blipFill>
          <a:blip r:embed="rId7">
            <a:extLst>
              <a:ext uri="{28A0092B-C50C-407E-A947-70E740481C1C}">
                <a14:useLocalDpi xmlns:a14="http://schemas.microsoft.com/office/drawing/2010/main" xmlns="" val="0"/>
              </a:ext>
            </a:extLst>
          </a:blip>
          <a:srcRect b="7654"/>
          <a:stretch>
            <a:fillRect/>
          </a:stretch>
        </p:blipFill>
        <p:spPr bwMode="auto">
          <a:xfrm>
            <a:off x="5823114" y="3481708"/>
            <a:ext cx="3035166" cy="2661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155" y="4597"/>
            <a:ext cx="9170157" cy="68608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211" name="Group 210"/>
          <p:cNvGrpSpPr/>
          <p:nvPr/>
        </p:nvGrpSpPr>
        <p:grpSpPr>
          <a:xfrm>
            <a:off x="898748" y="1316734"/>
            <a:ext cx="9232767" cy="5562600"/>
            <a:chOff x="2869654" y="816136"/>
            <a:chExt cx="10719661" cy="6324600"/>
          </a:xfrm>
        </p:grpSpPr>
        <p:pic>
          <p:nvPicPr>
            <p:cNvPr id="212" name="Picture 2"/>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212" b="100000" l="10000" r="90000"/>
                      </a14:imgEffect>
                    </a14:imgLayer>
                  </a14:imgProps>
                </a:ext>
                <a:ext uri="{28A0092B-C50C-407E-A947-70E740481C1C}">
                  <a14:useLocalDpi xmlns:a14="http://schemas.microsoft.com/office/drawing/2010/main" xmlns="" val="0"/>
                </a:ext>
              </a:extLst>
            </a:blip>
            <a:srcRect/>
            <a:stretch>
              <a:fillRect/>
            </a:stretch>
          </p:blipFill>
          <p:spPr bwMode="auto">
            <a:xfrm>
              <a:off x="2869654" y="816136"/>
              <a:ext cx="10719661" cy="632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888480" y="4313265"/>
              <a:ext cx="304800" cy="2355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537450" y="480011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132445" y="3655807"/>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934450" y="448159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686685" y="4612999"/>
              <a:ext cx="39445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949440" y="4402528"/>
              <a:ext cx="323850" cy="250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313295" y="487181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029575" y="3491179"/>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522845" y="503373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924800" y="370602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749665" y="4043611"/>
              <a:ext cx="289560" cy="2237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959215" y="394837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945880" y="370301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928735" y="3481654"/>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945880" y="351049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239125" y="3510494"/>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208644" y="372454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674360" y="366951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533765" y="378397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477135" y="371528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976360" y="408834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608570" y="511470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783705" y="357082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732395" y="3562357"/>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691120" y="348165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907020" y="334857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934450" y="3328199"/>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949440" y="390975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743065" y="399046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208644" y="4719156"/>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734300" y="443102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594600" y="449101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888480" y="394837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278370" y="367639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218045" y="367639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936105" y="370301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743065" y="3713866"/>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569585" y="423240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294369" y="4034636"/>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614920" y="378397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254240" y="412498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427595" y="393872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158990" y="381773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313295" y="449085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383145" y="4382104"/>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910195" y="526551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229485" y="504581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153400" y="503373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081009" y="4684436"/>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048625" y="382111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686685" y="394084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322820" y="439935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260590" y="476857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976869" y="519566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448675" y="4836836"/>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267585" y="432908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239125" y="4148164"/>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943850" y="378397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208520" y="4286906"/>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145655" y="396823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103745" y="4043327"/>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173595" y="411698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463790" y="351764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869430" y="339090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986394" y="3948377"/>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092960" y="407306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789545" y="402934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703820" y="4049197"/>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637145" y="3897474"/>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533764" y="3416013"/>
              <a:ext cx="467245" cy="361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637145" y="3175799"/>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343900" y="378698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9062085" y="3573256"/>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753735" y="4839497"/>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581910" y="3971924"/>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779135" y="428690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673340" y="435045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608570" y="432156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185035" y="5263719"/>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489315" y="5033737"/>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063740" y="471572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888480" y="417010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489825" y="341392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124710" y="485117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594090" y="427890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579995" y="334037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607425" y="351764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975985" y="4152926"/>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999094" y="4381889"/>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390890" y="387271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428990" y="4585014"/>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846695" y="386159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530465" y="373274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949440" y="458501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553450" y="438188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346960" y="412630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242185" y="510540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915160" y="491252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510145" y="520773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494270" y="374783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408545" y="505057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065769" y="433203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056245" y="4254889"/>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764144" y="5069144"/>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827645" y="499876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791460" y="438208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967344" y="5106134"/>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748269" y="533674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218045" y="547009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193280" y="349229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263765" y="351897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844310" y="3517642"/>
              <a:ext cx="297890" cy="23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678930" y="349229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936105" y="565265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088505" y="549073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345680" y="553158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080260" y="339090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278370" y="536966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218045" y="5282974"/>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218045" y="516688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278495" y="450253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367395" y="4868637"/>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581910" y="476857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604125" y="552724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489825" y="5479616"/>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412990" y="531769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749665" y="3746942"/>
              <a:ext cx="405765" cy="313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370445" y="589554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450455" y="560820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284720" y="6008484"/>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235190" y="5733617"/>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068820" y="5846559"/>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098030" y="558995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694295" y="592752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897495" y="593522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678420" y="576242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883410" y="547009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629525" y="6170409"/>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425690" y="5784414"/>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538719" y="562090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208644" y="3831436"/>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524239" y="603365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048625" y="6038959"/>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705609" y="5980770"/>
              <a:ext cx="360159" cy="278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673340" y="617040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986393" y="5701865"/>
              <a:ext cx="355415" cy="274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538719" y="296862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464810" y="350230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530590" y="585426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897495" y="5651864"/>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594090" y="413728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910195" y="355282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470265" y="420012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516619" y="611992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428990" y="6170407"/>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390890" y="6201326"/>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438390" y="4556214"/>
              <a:ext cx="270710" cy="2091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845310" y="481787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629525" y="4691857"/>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111489" y="449082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935594" y="477282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151494" y="470988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770495" y="4816286"/>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437120" y="473373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250430" y="457181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830819" y="334857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719695" y="3666867"/>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439035" y="605905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317923" y="5390335"/>
              <a:ext cx="365587" cy="282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417253" y="5895543"/>
              <a:ext cx="269422" cy="208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150110" y="6040987"/>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705610" y="390949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746885" y="3917959"/>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870710" y="423901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914447" y="4288227"/>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298055" y="3756034"/>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251065" y="4004489"/>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732395" y="3298036"/>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716844" y="336947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789420" y="3267607"/>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786788" y="3175799"/>
              <a:ext cx="355412"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412990" y="2876545"/>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789670" y="317553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6974205" y="314722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019290" y="340043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8"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341808" y="3400431"/>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9"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493010" y="342292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0"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711564" y="340043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1"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531110" y="480885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2"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175510" y="5429614"/>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3"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7694295" y="5140098"/>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4"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632190" y="4440830"/>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5"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711564" y="4898834"/>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6"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721090" y="4504052"/>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7" name="Picture 2"/>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10000" b="90000" l="10000" r="90000"/>
                      </a14:imgEffect>
                    </a14:imgLayer>
                  </a14:imgProps>
                </a:ext>
                <a:ext uri="{28A0092B-C50C-407E-A947-70E740481C1C}">
                  <a14:useLocalDpi xmlns:a14="http://schemas.microsoft.com/office/drawing/2010/main" xmlns="" val="0"/>
                </a:ext>
              </a:extLst>
            </a:blip>
            <a:srcRect/>
            <a:stretch>
              <a:fillRect/>
            </a:stretch>
          </p:blipFill>
          <p:spPr bwMode="auto">
            <a:xfrm>
              <a:off x="8239125" y="4671913"/>
              <a:ext cx="209550" cy="16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2" name="Picture 2"/>
          <p:cNvPicPr>
            <a:picLocks noChangeAspect="1" noChangeArrowheads="1"/>
          </p:cNvPicPr>
          <p:nvPr/>
        </p:nvPicPr>
        <p:blipFill>
          <a:blip r:embed="rId4">
            <a:extLst>
              <a:ext uri="{BEBA8EAE-BF5A-486C-A8C5-ECC9F3942E4B}">
                <a14:imgProps xmlns:a14="http://schemas.microsoft.com/office/drawing/2010/main" xmlns="">
                  <a14:imgLayer r:embed="rId5">
                    <a14:imgEffect>
                      <a14:backgroundRemoval t="212" b="100000" l="10000" r="90000"/>
                    </a14:imgEffect>
                  </a14:imgLayer>
                </a14:imgProps>
              </a:ext>
              <a:ext uri="{28A0092B-C50C-407E-A947-70E740481C1C}">
                <a14:useLocalDpi xmlns:a14="http://schemas.microsoft.com/office/drawing/2010/main" xmlns="" val="0"/>
              </a:ext>
            </a:extLst>
          </a:blip>
          <a:srcRect/>
          <a:stretch>
            <a:fillRect/>
          </a:stretch>
        </p:blipFill>
        <p:spPr bwMode="auto">
          <a:xfrm>
            <a:off x="813585" y="1296696"/>
            <a:ext cx="9465645" cy="5584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1" name="TextBox 200"/>
          <p:cNvSpPr txBox="1"/>
          <p:nvPr/>
        </p:nvSpPr>
        <p:spPr>
          <a:xfrm>
            <a:off x="1785918" y="-24"/>
            <a:ext cx="5913863" cy="1384995"/>
          </a:xfrm>
          <a:prstGeom prst="rect">
            <a:avLst/>
          </a:prstGeom>
          <a:noFill/>
        </p:spPr>
        <p:txBody>
          <a:bodyPr wrap="none" rtlCol="0">
            <a:spAutoFit/>
          </a:bodyPr>
          <a:lstStyle/>
          <a:p>
            <a:r>
              <a:rPr lang="id-ID" sz="2800" b="1" dirty="0" smtClean="0">
                <a:solidFill>
                  <a:srgbClr val="FF0000"/>
                </a:solidFill>
              </a:rPr>
              <a:t>SMALLPOX  = CACAR API</a:t>
            </a:r>
          </a:p>
          <a:p>
            <a:r>
              <a:rPr lang="id-ID" sz="2800" b="1" dirty="0" smtClean="0">
                <a:solidFill>
                  <a:srgbClr val="FF0000"/>
                </a:solidFill>
              </a:rPr>
              <a:t>GLOBAL SMALLPOX CASES : 1920-1980</a:t>
            </a:r>
          </a:p>
          <a:p>
            <a:r>
              <a:rPr lang="id-ID" sz="2800" b="1" dirty="0" smtClean="0">
                <a:solidFill>
                  <a:srgbClr val="FF0000"/>
                </a:solidFill>
              </a:rPr>
              <a:t>Killed almost 600.000 people</a:t>
            </a:r>
          </a:p>
        </p:txBody>
      </p:sp>
    </p:spTree>
    <p:extLst>
      <p:ext uri="{BB962C8B-B14F-4D97-AF65-F5344CB8AC3E}">
        <p14:creationId xmlns:p14="http://schemas.microsoft.com/office/powerpoint/2010/main" xmlns="" val="273122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p:cTn id="7" dur="500" fill="hold"/>
                                        <p:tgtEl>
                                          <p:spTgt spid="211"/>
                                        </p:tgtEl>
                                        <p:attrNameLst>
                                          <p:attrName>ppt_w</p:attrName>
                                        </p:attrNameLst>
                                      </p:cBhvr>
                                      <p:tavLst>
                                        <p:tav tm="0">
                                          <p:val>
                                            <p:fltVal val="0"/>
                                          </p:val>
                                        </p:tav>
                                        <p:tav tm="100000">
                                          <p:val>
                                            <p:strVal val="#ppt_w"/>
                                          </p:val>
                                        </p:tav>
                                      </p:tavLst>
                                    </p:anim>
                                    <p:anim calcmode="lin" valueType="num">
                                      <p:cBhvr>
                                        <p:cTn id="8" dur="500" fill="hold"/>
                                        <p:tgtEl>
                                          <p:spTgt spid="211"/>
                                        </p:tgtEl>
                                        <p:attrNameLst>
                                          <p:attrName>ppt_h</p:attrName>
                                        </p:attrNameLst>
                                      </p:cBhvr>
                                      <p:tavLst>
                                        <p:tav tm="0">
                                          <p:val>
                                            <p:fltVal val="0"/>
                                          </p:val>
                                        </p:tav>
                                        <p:tav tm="100000">
                                          <p:val>
                                            <p:strVal val="#ppt_h"/>
                                          </p:val>
                                        </p:tav>
                                      </p:tavLst>
                                    </p:anim>
                                    <p:animEffect transition="in" filter="fade">
                                      <p:cBhvr>
                                        <p:cTn id="9" dur="500"/>
                                        <p:tgtEl>
                                          <p:spTgt spid="21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par>
                          <p:cTn id="15" fill="hold">
                            <p:stCondLst>
                              <p:cond delay="2000"/>
                            </p:stCondLst>
                            <p:childTnLst>
                              <p:par>
                                <p:cTn id="16" presetID="6" presetClass="emph" presetSubtype="0" fill="hold" nodeType="afterEffect">
                                  <p:stCondLst>
                                    <p:cond delay="0"/>
                                  </p:stCondLst>
                                  <p:childTnLst>
                                    <p:animScale>
                                      <p:cBhvr>
                                        <p:cTn id="17" dur="25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785918" y="3571876"/>
            <a:ext cx="6400800" cy="1752600"/>
          </a:xfrm>
          <a:prstGeom prst="rect">
            <a:avLst/>
          </a:prstGeom>
        </p:spPr>
        <p:txBody>
          <a:bodyPr vert="horz" lIns="91440" tIns="45720" rIns="91440" bIns="45720" rtlCol="0">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id-ID" sz="54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uLnTx/>
                <a:uFillTx/>
                <a:latin typeface="+mn-lt"/>
                <a:ea typeface="+mn-ea"/>
                <a:cs typeface="+mn-cs"/>
              </a:rPr>
              <a:t>of Biotech Company in  ASEAN and Global</a:t>
            </a:r>
            <a:endParaRPr kumimoji="0" lang="id-ID" sz="28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uLnTx/>
              <a:uFillTx/>
              <a:latin typeface="+mn-lt"/>
              <a:ea typeface="+mn-ea"/>
              <a:cs typeface="+mn-cs"/>
            </a:endParaRPr>
          </a:p>
        </p:txBody>
      </p:sp>
      <p:sp>
        <p:nvSpPr>
          <p:cNvPr id="5" name="Title 1"/>
          <p:cNvSpPr txBox="1">
            <a:spLocks/>
          </p:cNvSpPr>
          <p:nvPr/>
        </p:nvSpPr>
        <p:spPr>
          <a:xfrm>
            <a:off x="0" y="2276876"/>
            <a:ext cx="8495322" cy="1730623"/>
          </a:xfrm>
          <a:prstGeom prst="rect">
            <a:avLst/>
          </a:prstGeom>
        </p:spPr>
        <p:txBody>
          <a:bodyPr vert="horz" lIns="91440" tIns="45720" rIns="91440" bIns="45720" rtlCol="0" anchor="ct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4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The Role of Public Relations </a:t>
            </a:r>
            <a:endParaRPr kumimoji="0" lang="id-ID" sz="5400" b="1" i="0" u="none" strike="noStrike" kern="1200" cap="none" spc="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29520" y="6000768"/>
            <a:ext cx="1571925" cy="784628"/>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52400" y="228600"/>
            <a:ext cx="8686800" cy="5334000"/>
            <a:chOff x="685800" y="762000"/>
            <a:chExt cx="7772400" cy="5867400"/>
          </a:xfrm>
        </p:grpSpPr>
        <p:pic>
          <p:nvPicPr>
            <p:cNvPr id="6" name="Picture 4"/>
            <p:cNvPicPr>
              <a:picLocks noChangeAspect="1" noChangeArrowheads="1"/>
            </p:cNvPicPr>
            <p:nvPr/>
          </p:nvPicPr>
          <p:blipFill>
            <a:blip r:embed="rId3" cstate="print"/>
            <a:srcRect/>
            <a:stretch>
              <a:fillRect/>
            </a:stretch>
          </p:blipFill>
          <p:spPr bwMode="auto">
            <a:xfrm>
              <a:off x="685800" y="790575"/>
              <a:ext cx="7772400" cy="5838825"/>
            </a:xfrm>
            <a:prstGeom prst="rect">
              <a:avLst/>
            </a:prstGeom>
            <a:noFill/>
            <a:ln w="9525">
              <a:noFill/>
              <a:miter lim="800000"/>
              <a:headEnd/>
              <a:tailEnd/>
            </a:ln>
          </p:spPr>
        </p:pic>
        <p:sp>
          <p:nvSpPr>
            <p:cNvPr id="7" name="Rectangle 6"/>
            <p:cNvSpPr/>
            <p:nvPr/>
          </p:nvSpPr>
          <p:spPr>
            <a:xfrm>
              <a:off x="1143000" y="1447800"/>
              <a:ext cx="4343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00800" y="60960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2019300" y="3467100"/>
              <a:ext cx="5867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66800" y="838200"/>
              <a:ext cx="7391400"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solidFill>
                    <a:schemeClr val="tx1"/>
                  </a:solidFill>
                </a:rPr>
                <a:t>Vaccine Producer in Asia Pacific and </a:t>
              </a:r>
              <a:r>
                <a:rPr lang="en-US" sz="2400" b="1" dirty="0" smtClean="0">
                  <a:solidFill>
                    <a:schemeClr val="tx1"/>
                  </a:solidFill>
                </a:rPr>
                <a:t> </a:t>
              </a:r>
              <a:r>
                <a:rPr lang="en-US" sz="2400" b="1" i="1" dirty="0" smtClean="0">
                  <a:solidFill>
                    <a:schemeClr val="tx1"/>
                  </a:solidFill>
                </a:rPr>
                <a:t>Emerging Countries</a:t>
              </a:r>
              <a:endParaRPr lang="en-US" sz="2400" b="1" i="1" dirty="0">
                <a:solidFill>
                  <a:schemeClr val="tx1"/>
                </a:solidFill>
              </a:endParaRPr>
            </a:p>
          </p:txBody>
        </p:sp>
      </p:grpSp>
      <p:graphicFrame>
        <p:nvGraphicFramePr>
          <p:cNvPr id="12" name="Table 11"/>
          <p:cNvGraphicFramePr>
            <a:graphicFrameLocks noGrp="1"/>
          </p:cNvGraphicFramePr>
          <p:nvPr/>
        </p:nvGraphicFramePr>
        <p:xfrm>
          <a:off x="6143636" y="5257800"/>
          <a:ext cx="3000364" cy="1676400"/>
        </p:xfrm>
        <a:graphic>
          <a:graphicData uri="http://schemas.openxmlformats.org/drawingml/2006/table">
            <a:tbl>
              <a:tblPr firstRow="1" bandRow="1">
                <a:tableStyleId>{5C22544A-7EE6-4342-B048-85BDC9FD1C3A}</a:tableStyleId>
              </a:tblPr>
              <a:tblGrid>
                <a:gridCol w="357190"/>
                <a:gridCol w="507118"/>
                <a:gridCol w="2136056"/>
              </a:tblGrid>
              <a:tr h="304800">
                <a:tc>
                  <a:txBody>
                    <a:bodyPr/>
                    <a:lstStyle/>
                    <a:p>
                      <a:pPr algn="ctr"/>
                      <a:endParaRPr lang="id-ID" sz="1200" dirty="0"/>
                    </a:p>
                  </a:txBody>
                  <a:tcPr/>
                </a:tc>
                <a:tc>
                  <a:txBody>
                    <a:bodyPr/>
                    <a:lstStyle/>
                    <a:p>
                      <a:pPr algn="ctr"/>
                      <a:r>
                        <a:rPr lang="id-ID" sz="1200" dirty="0" smtClean="0"/>
                        <a:t>year</a:t>
                      </a:r>
                      <a:endParaRPr lang="id-ID" sz="1200" dirty="0"/>
                    </a:p>
                  </a:txBody>
                  <a:tcPr/>
                </a:tc>
                <a:tc>
                  <a:txBody>
                    <a:bodyPr/>
                    <a:lstStyle/>
                    <a:p>
                      <a:pPr algn="ctr"/>
                      <a:r>
                        <a:rPr lang="id-ID" sz="1200" dirty="0" smtClean="0"/>
                        <a:t>Vaccine</a:t>
                      </a:r>
                      <a:endParaRPr lang="id-ID" sz="1200" dirty="0"/>
                    </a:p>
                  </a:txBody>
                  <a:tcPr/>
                </a:tc>
              </a:tr>
              <a:tr h="274320">
                <a:tc>
                  <a:txBody>
                    <a:bodyPr/>
                    <a:lstStyle/>
                    <a:p>
                      <a:pPr algn="ctr"/>
                      <a:r>
                        <a:rPr lang="id-ID" sz="1200" dirty="0" smtClean="0"/>
                        <a:t>5</a:t>
                      </a:r>
                      <a:endParaRPr lang="id-ID" sz="1200" dirty="0"/>
                    </a:p>
                  </a:txBody>
                  <a:tcPr/>
                </a:tc>
                <a:tc>
                  <a:txBody>
                    <a:bodyPr/>
                    <a:lstStyle/>
                    <a:p>
                      <a:pPr algn="ctr"/>
                      <a:r>
                        <a:rPr lang="id-ID" sz="1200" dirty="0" smtClean="0"/>
                        <a:t>2006</a:t>
                      </a:r>
                      <a:endParaRPr lang="id-ID" sz="1200" dirty="0"/>
                    </a:p>
                  </a:txBody>
                  <a:tcPr/>
                </a:tc>
                <a:tc>
                  <a:txBody>
                    <a:bodyPr/>
                    <a:lstStyle/>
                    <a:p>
                      <a:pPr algn="ctr"/>
                      <a:r>
                        <a:rPr lang="id-ID" sz="1200" dirty="0" smtClean="0"/>
                        <a:t>DTP/HepB,  measles 20 ds</a:t>
                      </a:r>
                      <a:endParaRPr lang="id-ID" sz="1200" dirty="0"/>
                    </a:p>
                  </a:txBody>
                  <a:tcPr/>
                </a:tc>
              </a:tr>
              <a:tr h="228600">
                <a:tc>
                  <a:txBody>
                    <a:bodyPr/>
                    <a:lstStyle/>
                    <a:p>
                      <a:pPr algn="ctr"/>
                      <a:r>
                        <a:rPr lang="id-ID" sz="1200" dirty="0" smtClean="0"/>
                        <a:t>7</a:t>
                      </a:r>
                      <a:endParaRPr lang="id-ID" sz="1200" dirty="0"/>
                    </a:p>
                  </a:txBody>
                  <a:tcPr/>
                </a:tc>
                <a:tc>
                  <a:txBody>
                    <a:bodyPr/>
                    <a:lstStyle/>
                    <a:p>
                      <a:pPr algn="ctr"/>
                      <a:r>
                        <a:rPr lang="id-ID" sz="1200" dirty="0" smtClean="0"/>
                        <a:t>2009</a:t>
                      </a:r>
                      <a:endParaRPr lang="id-ID" sz="1200" dirty="0"/>
                    </a:p>
                  </a:txBody>
                  <a:tcPr/>
                </a:tc>
                <a:tc>
                  <a:txBody>
                    <a:bodyPr/>
                    <a:lstStyle/>
                    <a:p>
                      <a:pPr algn="ctr"/>
                      <a:r>
                        <a:rPr lang="id-ID" sz="1200" dirty="0" smtClean="0"/>
                        <a:t>mOPV1</a:t>
                      </a:r>
                      <a:endParaRPr lang="id-ID" sz="1200" dirty="0"/>
                    </a:p>
                  </a:txBody>
                  <a:tcPr/>
                </a:tc>
              </a:tr>
              <a:tr h="259080">
                <a:tc>
                  <a:txBody>
                    <a:bodyPr/>
                    <a:lstStyle/>
                    <a:p>
                      <a:pPr algn="ctr"/>
                      <a:r>
                        <a:rPr lang="id-ID" sz="1200" dirty="0" smtClean="0"/>
                        <a:t>8</a:t>
                      </a:r>
                      <a:endParaRPr lang="id-ID" sz="1200" dirty="0"/>
                    </a:p>
                  </a:txBody>
                  <a:tcPr/>
                </a:tc>
                <a:tc>
                  <a:txBody>
                    <a:bodyPr/>
                    <a:lstStyle/>
                    <a:p>
                      <a:pPr algn="ctr"/>
                      <a:r>
                        <a:rPr lang="id-ID" sz="1200" dirty="0" smtClean="0"/>
                        <a:t>2010</a:t>
                      </a:r>
                      <a:endParaRPr lang="id-ID" sz="1200" dirty="0"/>
                    </a:p>
                  </a:txBody>
                  <a:tcPr/>
                </a:tc>
                <a:tc>
                  <a:txBody>
                    <a:bodyPr/>
                    <a:lstStyle/>
                    <a:p>
                      <a:pPr algn="ctr"/>
                      <a:r>
                        <a:rPr lang="id-ID" sz="1200" dirty="0" smtClean="0"/>
                        <a:t>bOPV (1,3)</a:t>
                      </a:r>
                      <a:endParaRPr lang="id-ID" sz="1200" dirty="0"/>
                    </a:p>
                  </a:txBody>
                  <a:tcPr/>
                </a:tc>
              </a:tr>
              <a:tr h="198120">
                <a:tc>
                  <a:txBody>
                    <a:bodyPr/>
                    <a:lstStyle/>
                    <a:p>
                      <a:pPr algn="ctr"/>
                      <a:r>
                        <a:rPr lang="en-US" sz="1200" dirty="0" smtClean="0"/>
                        <a:t>9</a:t>
                      </a:r>
                      <a:endParaRPr lang="id-ID" sz="1200" dirty="0"/>
                    </a:p>
                  </a:txBody>
                  <a:tcPr/>
                </a:tc>
                <a:tc>
                  <a:txBody>
                    <a:bodyPr/>
                    <a:lstStyle/>
                    <a:p>
                      <a:pPr algn="ctr"/>
                      <a:r>
                        <a:rPr lang="en-US" sz="1200" dirty="0" smtClean="0"/>
                        <a:t>2011</a:t>
                      </a:r>
                      <a:endParaRPr lang="id-ID" sz="1200" dirty="0"/>
                    </a:p>
                  </a:txBody>
                  <a:tcPr/>
                </a:tc>
                <a:tc>
                  <a:txBody>
                    <a:bodyPr/>
                    <a:lstStyle/>
                    <a:p>
                      <a:pPr algn="ctr"/>
                      <a:r>
                        <a:rPr lang="en-US" sz="1200" dirty="0" smtClean="0"/>
                        <a:t>Td</a:t>
                      </a:r>
                      <a:endParaRPr lang="id-ID" sz="1200" dirty="0"/>
                    </a:p>
                  </a:txBody>
                  <a:tcPr/>
                </a:tc>
              </a:tr>
              <a:tr h="198120">
                <a:tc>
                  <a:txBody>
                    <a:bodyPr/>
                    <a:lstStyle/>
                    <a:p>
                      <a:pPr algn="ctr"/>
                      <a:r>
                        <a:rPr lang="id-ID" sz="1200" dirty="0" smtClean="0"/>
                        <a:t>10</a:t>
                      </a:r>
                      <a:endParaRPr lang="id-ID" sz="1200" dirty="0"/>
                    </a:p>
                  </a:txBody>
                  <a:tcPr/>
                </a:tc>
                <a:tc>
                  <a:txBody>
                    <a:bodyPr/>
                    <a:lstStyle/>
                    <a:p>
                      <a:pPr algn="ctr"/>
                      <a:r>
                        <a:rPr lang="id-ID" sz="1200" dirty="0" smtClean="0"/>
                        <a:t>2014</a:t>
                      </a:r>
                      <a:endParaRPr lang="id-ID" sz="1200" dirty="0"/>
                    </a:p>
                  </a:txBody>
                  <a:tcPr/>
                </a:tc>
                <a:tc>
                  <a:txBody>
                    <a:bodyPr/>
                    <a:lstStyle/>
                    <a:p>
                      <a:pPr algn="ctr"/>
                      <a:r>
                        <a:rPr lang="id-ID" sz="1200" dirty="0" smtClean="0"/>
                        <a:t>Pentabio</a:t>
                      </a:r>
                      <a:endParaRPr lang="id-ID" sz="1200" dirty="0"/>
                    </a:p>
                  </a:txBody>
                  <a:tcPr/>
                </a:tc>
              </a:tr>
            </a:tbl>
          </a:graphicData>
        </a:graphic>
      </p:graphicFrame>
      <p:graphicFrame>
        <p:nvGraphicFramePr>
          <p:cNvPr id="13" name="Table 12"/>
          <p:cNvGraphicFramePr>
            <a:graphicFrameLocks noGrp="1"/>
          </p:cNvGraphicFramePr>
          <p:nvPr/>
        </p:nvGraphicFramePr>
        <p:xfrm>
          <a:off x="3505203" y="5257800"/>
          <a:ext cx="2646553" cy="1402080"/>
        </p:xfrm>
        <a:graphic>
          <a:graphicData uri="http://schemas.openxmlformats.org/drawingml/2006/table">
            <a:tbl>
              <a:tblPr firstRow="1" bandRow="1">
                <a:tableStyleId>{5C22544A-7EE6-4342-B048-85BDC9FD1C3A}</a:tableStyleId>
              </a:tblPr>
              <a:tblGrid>
                <a:gridCol w="295592"/>
                <a:gridCol w="528955"/>
                <a:gridCol w="1822006"/>
              </a:tblGrid>
              <a:tr h="304800">
                <a:tc>
                  <a:txBody>
                    <a:bodyPr/>
                    <a:lstStyle/>
                    <a:p>
                      <a:pPr algn="ctr"/>
                      <a:endParaRPr lang="id-ID" sz="1200" dirty="0"/>
                    </a:p>
                  </a:txBody>
                  <a:tcPr/>
                </a:tc>
                <a:tc>
                  <a:txBody>
                    <a:bodyPr/>
                    <a:lstStyle/>
                    <a:p>
                      <a:pPr algn="ctr"/>
                      <a:r>
                        <a:rPr lang="id-ID" sz="1200" dirty="0" smtClean="0"/>
                        <a:t>year</a:t>
                      </a:r>
                      <a:endParaRPr lang="id-ID" sz="1200" dirty="0"/>
                    </a:p>
                  </a:txBody>
                  <a:tcPr/>
                </a:tc>
                <a:tc>
                  <a:txBody>
                    <a:bodyPr/>
                    <a:lstStyle/>
                    <a:p>
                      <a:pPr algn="ctr"/>
                      <a:r>
                        <a:rPr lang="id-ID" sz="1200" dirty="0" smtClean="0"/>
                        <a:t>Vaccine</a:t>
                      </a:r>
                      <a:endParaRPr lang="id-ID" sz="1200" dirty="0"/>
                    </a:p>
                  </a:txBody>
                  <a:tcPr/>
                </a:tc>
              </a:tr>
              <a:tr h="228600">
                <a:tc>
                  <a:txBody>
                    <a:bodyPr/>
                    <a:lstStyle/>
                    <a:p>
                      <a:pPr algn="ctr"/>
                      <a:r>
                        <a:rPr lang="id-ID" sz="1200" dirty="0" smtClean="0"/>
                        <a:t>1</a:t>
                      </a:r>
                      <a:endParaRPr lang="id-ID" sz="1200" dirty="0"/>
                    </a:p>
                  </a:txBody>
                  <a:tcPr/>
                </a:tc>
                <a:tc>
                  <a:txBody>
                    <a:bodyPr/>
                    <a:lstStyle/>
                    <a:p>
                      <a:pPr algn="ctr"/>
                      <a:r>
                        <a:rPr lang="id-ID" sz="1200" dirty="0" smtClean="0"/>
                        <a:t>1997</a:t>
                      </a:r>
                      <a:endParaRPr lang="id-ID" sz="1200" dirty="0"/>
                    </a:p>
                  </a:txBody>
                  <a:tcPr/>
                </a:tc>
                <a:tc>
                  <a:txBody>
                    <a:bodyPr/>
                    <a:lstStyle/>
                    <a:p>
                      <a:pPr algn="ctr"/>
                      <a:r>
                        <a:rPr lang="id-ID" sz="1200" dirty="0" smtClean="0"/>
                        <a:t>OPV,  measles 10 ds</a:t>
                      </a:r>
                      <a:endParaRPr lang="id-ID" sz="1200" dirty="0"/>
                    </a:p>
                  </a:txBody>
                  <a:tcPr/>
                </a:tc>
              </a:tr>
              <a:tr h="259080">
                <a:tc>
                  <a:txBody>
                    <a:bodyPr/>
                    <a:lstStyle/>
                    <a:p>
                      <a:pPr algn="ctr"/>
                      <a:r>
                        <a:rPr lang="id-ID" sz="1200" dirty="0" smtClean="0"/>
                        <a:t>2</a:t>
                      </a:r>
                      <a:endParaRPr lang="id-ID" sz="1200" dirty="0"/>
                    </a:p>
                  </a:txBody>
                  <a:tcPr/>
                </a:tc>
                <a:tc>
                  <a:txBody>
                    <a:bodyPr/>
                    <a:lstStyle/>
                    <a:p>
                      <a:pPr algn="ctr"/>
                      <a:r>
                        <a:rPr lang="id-ID" sz="1200" dirty="0" smtClean="0"/>
                        <a:t>2001</a:t>
                      </a:r>
                      <a:endParaRPr lang="id-ID" sz="1200" dirty="0"/>
                    </a:p>
                  </a:txBody>
                  <a:tcPr/>
                </a:tc>
                <a:tc>
                  <a:txBody>
                    <a:bodyPr/>
                    <a:lstStyle/>
                    <a:p>
                      <a:pPr algn="ctr"/>
                      <a:r>
                        <a:rPr lang="id-ID" sz="1200" dirty="0" smtClean="0"/>
                        <a:t>DTP, DT, TT (vial)</a:t>
                      </a:r>
                      <a:endParaRPr lang="id-ID" sz="1200" dirty="0"/>
                    </a:p>
                  </a:txBody>
                  <a:tcPr/>
                </a:tc>
              </a:tr>
              <a:tr h="213360">
                <a:tc>
                  <a:txBody>
                    <a:bodyPr/>
                    <a:lstStyle/>
                    <a:p>
                      <a:pPr algn="ctr"/>
                      <a:r>
                        <a:rPr lang="id-ID" sz="1200" dirty="0" smtClean="0"/>
                        <a:t>3</a:t>
                      </a:r>
                      <a:endParaRPr lang="id-ID" sz="1200" dirty="0"/>
                    </a:p>
                  </a:txBody>
                  <a:tcPr/>
                </a:tc>
                <a:tc>
                  <a:txBody>
                    <a:bodyPr/>
                    <a:lstStyle/>
                    <a:p>
                      <a:pPr algn="ctr"/>
                      <a:r>
                        <a:rPr lang="id-ID" sz="1200" dirty="0" smtClean="0"/>
                        <a:t>2003</a:t>
                      </a:r>
                      <a:endParaRPr lang="id-ID" sz="1200" dirty="0"/>
                    </a:p>
                  </a:txBody>
                  <a:tcPr/>
                </a:tc>
                <a:tc>
                  <a:txBody>
                    <a:bodyPr/>
                    <a:lstStyle/>
                    <a:p>
                      <a:pPr algn="ctr"/>
                      <a:r>
                        <a:rPr lang="id-ID" sz="1200" dirty="0" smtClean="0"/>
                        <a:t>TT (Uniject)</a:t>
                      </a:r>
                      <a:endParaRPr lang="id-ID" sz="1200" dirty="0"/>
                    </a:p>
                  </a:txBody>
                  <a:tcPr/>
                </a:tc>
              </a:tr>
              <a:tr h="243840">
                <a:tc>
                  <a:txBody>
                    <a:bodyPr/>
                    <a:lstStyle/>
                    <a:p>
                      <a:pPr algn="ctr"/>
                      <a:r>
                        <a:rPr lang="id-ID" sz="1200" dirty="0" smtClean="0"/>
                        <a:t>4</a:t>
                      </a:r>
                      <a:endParaRPr lang="id-ID" sz="1200" dirty="0"/>
                    </a:p>
                  </a:txBody>
                  <a:tcPr/>
                </a:tc>
                <a:tc>
                  <a:txBody>
                    <a:bodyPr/>
                    <a:lstStyle/>
                    <a:p>
                      <a:pPr algn="ctr"/>
                      <a:r>
                        <a:rPr lang="id-ID" sz="1200" dirty="0" smtClean="0"/>
                        <a:t>2004</a:t>
                      </a:r>
                      <a:endParaRPr lang="id-ID" sz="1200" dirty="0"/>
                    </a:p>
                  </a:txBody>
                  <a:tcPr/>
                </a:tc>
                <a:tc>
                  <a:txBody>
                    <a:bodyPr/>
                    <a:lstStyle/>
                    <a:p>
                      <a:pPr algn="ctr"/>
                      <a:r>
                        <a:rPr lang="id-ID" sz="1200" dirty="0" smtClean="0"/>
                        <a:t>Hep B (Uniject)</a:t>
                      </a:r>
                      <a:endParaRPr lang="id-ID" sz="1200" dirty="0"/>
                    </a:p>
                  </a:txBody>
                  <a:tcPr/>
                </a:tc>
              </a:tr>
            </a:tbl>
          </a:graphicData>
        </a:graphic>
      </p:graphicFrame>
      <p:sp>
        <p:nvSpPr>
          <p:cNvPr id="14" name="TextBox 13"/>
          <p:cNvSpPr txBox="1"/>
          <p:nvPr/>
        </p:nvSpPr>
        <p:spPr>
          <a:xfrm>
            <a:off x="1071540" y="5000636"/>
            <a:ext cx="2357454"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US" sz="1400" dirty="0" smtClean="0"/>
          </a:p>
          <a:p>
            <a:r>
              <a:rPr lang="id-ID" sz="1400" b="1" dirty="0" smtClean="0"/>
              <a:t>VACCINE produced by Bio Farma has been assured throught The Prequalification from WHO, beside fulfill Indonesia Market </a:t>
            </a:r>
          </a:p>
          <a:p>
            <a:r>
              <a:rPr lang="id-ID" sz="1400" b="1" dirty="0" smtClean="0"/>
              <a:t>We also fulfil need for more than 123 countries.</a:t>
            </a:r>
            <a:endParaRPr lang="en-US" sz="1400" b="1" dirty="0"/>
          </a:p>
        </p:txBody>
      </p:sp>
      <p:pic>
        <p:nvPicPr>
          <p:cNvPr id="11" name="Picture 3" descr="logo_WHO.jpg"/>
          <p:cNvPicPr>
            <a:picLocks noChangeAspect="1"/>
          </p:cNvPicPr>
          <p:nvPr/>
        </p:nvPicPr>
        <p:blipFill>
          <a:blip r:embed="rId4" cstate="print"/>
          <a:srcRect/>
          <a:stretch>
            <a:fillRect/>
          </a:stretch>
        </p:blipFill>
        <p:spPr bwMode="auto">
          <a:xfrm>
            <a:off x="24915" y="5540383"/>
            <a:ext cx="1118089" cy="116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457200" y="274638"/>
            <a:ext cx="8229600" cy="639762"/>
          </a:xfrm>
        </p:spPr>
        <p:txBody>
          <a:bodyPr/>
          <a:lstStyle/>
          <a:p>
            <a:r>
              <a:rPr lang="en-US" sz="3200" b="1" dirty="0" smtClean="0"/>
              <a:t>G</a:t>
            </a:r>
            <a:r>
              <a:rPr lang="id-ID" sz="3200" b="1" dirty="0" smtClean="0"/>
              <a:t>LOBAL HEALTH SECURITY</a:t>
            </a:r>
          </a:p>
        </p:txBody>
      </p:sp>
      <p:graphicFrame>
        <p:nvGraphicFramePr>
          <p:cNvPr id="4" name="Content Placeholder 3"/>
          <p:cNvGraphicFramePr>
            <a:graphicFrameLocks noGrp="1"/>
          </p:cNvGraphicFramePr>
          <p:nvPr>
            <p:ph idx="4294967295"/>
          </p:nvPr>
        </p:nvGraphicFramePr>
        <p:xfrm>
          <a:off x="281357" y="1143000"/>
          <a:ext cx="8651631"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TextBox 8"/>
          <p:cNvSpPr txBox="1">
            <a:spLocks noChangeArrowheads="1"/>
          </p:cNvSpPr>
          <p:nvPr/>
        </p:nvSpPr>
        <p:spPr bwMode="auto">
          <a:xfrm>
            <a:off x="5697416" y="1219479"/>
            <a:ext cx="3538405" cy="646331"/>
          </a:xfrm>
          <a:prstGeom prst="rect">
            <a:avLst/>
          </a:prstGeom>
          <a:noFill/>
          <a:ln w="9525">
            <a:noFill/>
            <a:miter lim="800000"/>
            <a:headEnd/>
            <a:tailEnd/>
          </a:ln>
        </p:spPr>
        <p:txBody>
          <a:bodyPr wrap="none">
            <a:spAutoFit/>
          </a:bodyPr>
          <a:lstStyle/>
          <a:p>
            <a:r>
              <a:rPr lang="id-ID" dirty="0" smtClean="0">
                <a:solidFill>
                  <a:prstClr val="black"/>
                </a:solidFill>
              </a:rPr>
              <a:t>Self-Reliance of Vaccine Production </a:t>
            </a:r>
          </a:p>
          <a:p>
            <a:r>
              <a:rPr lang="id-ID" dirty="0" smtClean="0">
                <a:solidFill>
                  <a:prstClr val="black"/>
                </a:solidFill>
              </a:rPr>
              <a:t>(KEMANDIRIAN VAKSIN NASIONAL)</a:t>
            </a:r>
            <a:endParaRPr lang="id-ID" dirty="0">
              <a:solidFill>
                <a:prstClr val="black"/>
              </a:solidFill>
            </a:endParaRPr>
          </a:p>
        </p:txBody>
      </p:sp>
      <p:sp>
        <p:nvSpPr>
          <p:cNvPr id="36869" name="TextBox 9"/>
          <p:cNvSpPr txBox="1">
            <a:spLocks noChangeArrowheads="1"/>
          </p:cNvSpPr>
          <p:nvPr/>
        </p:nvSpPr>
        <p:spPr bwMode="auto">
          <a:xfrm>
            <a:off x="6471191" y="4496079"/>
            <a:ext cx="2464777" cy="1477328"/>
          </a:xfrm>
          <a:prstGeom prst="rect">
            <a:avLst/>
          </a:prstGeom>
          <a:noFill/>
          <a:ln w="9525">
            <a:noFill/>
            <a:miter lim="800000"/>
            <a:headEnd/>
            <a:tailEnd/>
          </a:ln>
        </p:spPr>
        <p:txBody>
          <a:bodyPr>
            <a:spAutoFit/>
          </a:bodyPr>
          <a:lstStyle/>
          <a:p>
            <a:r>
              <a:rPr lang="id-ID" dirty="0" smtClean="0">
                <a:solidFill>
                  <a:prstClr val="black"/>
                </a:solidFill>
              </a:rPr>
              <a:t>Availability  and supply of Vaccine for Developing and less developing countries trought UNICEF/GAVI</a:t>
            </a:r>
            <a:endParaRPr lang="id-ID" dirty="0">
              <a:solidFill>
                <a:prstClr val="black"/>
              </a:solidFill>
            </a:endParaRPr>
          </a:p>
        </p:txBody>
      </p:sp>
      <p:sp>
        <p:nvSpPr>
          <p:cNvPr id="36870" name="TextBox 10"/>
          <p:cNvSpPr txBox="1">
            <a:spLocks noChangeArrowheads="1"/>
          </p:cNvSpPr>
          <p:nvPr/>
        </p:nvSpPr>
        <p:spPr bwMode="auto">
          <a:xfrm>
            <a:off x="500033" y="5143512"/>
            <a:ext cx="2841804" cy="923330"/>
          </a:xfrm>
          <a:prstGeom prst="rect">
            <a:avLst/>
          </a:prstGeom>
          <a:noFill/>
          <a:ln w="9525">
            <a:noFill/>
            <a:miter lim="800000"/>
            <a:headEnd/>
            <a:tailEnd/>
          </a:ln>
        </p:spPr>
        <p:txBody>
          <a:bodyPr wrap="none">
            <a:spAutoFit/>
          </a:bodyPr>
          <a:lstStyle/>
          <a:p>
            <a:r>
              <a:rPr lang="id-ID" dirty="0" smtClean="0">
                <a:solidFill>
                  <a:prstClr val="black"/>
                </a:solidFill>
              </a:rPr>
              <a:t>Availability</a:t>
            </a:r>
            <a:r>
              <a:rPr lang="id-ID" smtClean="0">
                <a:solidFill>
                  <a:prstClr val="black"/>
                </a:solidFill>
              </a:rPr>
              <a:t>, supply</a:t>
            </a:r>
          </a:p>
          <a:p>
            <a:r>
              <a:rPr lang="id-ID" smtClean="0">
                <a:solidFill>
                  <a:prstClr val="black"/>
                </a:solidFill>
              </a:rPr>
              <a:t>Affordable </a:t>
            </a:r>
            <a:r>
              <a:rPr lang="id-ID" dirty="0" smtClean="0">
                <a:solidFill>
                  <a:prstClr val="black"/>
                </a:solidFill>
              </a:rPr>
              <a:t>and High Quality </a:t>
            </a:r>
          </a:p>
          <a:p>
            <a:r>
              <a:rPr lang="id-ID" dirty="0" smtClean="0">
                <a:solidFill>
                  <a:prstClr val="black"/>
                </a:solidFill>
              </a:rPr>
              <a:t>Vaccine in Dev. Countries)</a:t>
            </a:r>
            <a:endParaRPr lang="id-ID" dirty="0">
              <a:solidFill>
                <a:prstClr val="black"/>
              </a:solidFill>
            </a:endParaRPr>
          </a:p>
        </p:txBody>
      </p:sp>
      <p:sp>
        <p:nvSpPr>
          <p:cNvPr id="36871" name="TextBox 11"/>
          <p:cNvSpPr txBox="1">
            <a:spLocks noChangeArrowheads="1"/>
          </p:cNvSpPr>
          <p:nvPr/>
        </p:nvSpPr>
        <p:spPr bwMode="auto">
          <a:xfrm>
            <a:off x="211018" y="1981203"/>
            <a:ext cx="1838452" cy="646331"/>
          </a:xfrm>
          <a:prstGeom prst="rect">
            <a:avLst/>
          </a:prstGeom>
          <a:noFill/>
          <a:ln w="9525">
            <a:noFill/>
            <a:miter lim="800000"/>
            <a:headEnd/>
            <a:tailEnd/>
          </a:ln>
        </p:spPr>
        <p:txBody>
          <a:bodyPr wrap="none">
            <a:spAutoFit/>
          </a:bodyPr>
          <a:lstStyle/>
          <a:p>
            <a:r>
              <a:rPr lang="id-ID" dirty="0" smtClean="0">
                <a:solidFill>
                  <a:prstClr val="black"/>
                </a:solidFill>
              </a:rPr>
              <a:t>Self-Reliance in </a:t>
            </a:r>
          </a:p>
          <a:p>
            <a:r>
              <a:rPr lang="id-ID" dirty="0" smtClean="0">
                <a:solidFill>
                  <a:prstClr val="black"/>
                </a:solidFill>
              </a:rPr>
              <a:t>Islamic Countries </a:t>
            </a:r>
            <a:endParaRPr lang="id-ID" dirty="0">
              <a:solidFill>
                <a:prstClr val="black"/>
              </a:solidFill>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429520" y="6000768"/>
            <a:ext cx="1571925" cy="784628"/>
          </a:xfrm>
          <a:prstGeom prst="rect">
            <a:avLst/>
          </a:prstGeom>
          <a:noFill/>
          <a:ln>
            <a:noFill/>
          </a:ln>
        </p:spPr>
      </p:pic>
    </p:spTree>
    <p:extLst>
      <p:ext uri="{BB962C8B-B14F-4D97-AF65-F5344CB8AC3E}">
        <p14:creationId xmlns:p14="http://schemas.microsoft.com/office/powerpoint/2010/main" xmlns="" val="58068832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285721" y="814412"/>
            <a:ext cx="8318728" cy="5782945"/>
          </a:xfrm>
          <a:prstGeom prst="round2DiagRect">
            <a:avLst>
              <a:gd name="adj1" fmla="val 0"/>
              <a:gd name="adj2"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85800" lvl="1" indent="-228600" algn="r" fontAlgn="auto">
              <a:spcBef>
                <a:spcPct val="20000"/>
              </a:spcBef>
              <a:spcAft>
                <a:spcPts val="0"/>
              </a:spcAft>
              <a:buFont typeface="Arial" pitchFamily="34" charset="0"/>
              <a:buChar char="•"/>
              <a:defRPr/>
            </a:pPr>
            <a:endParaRPr lang="id-ID" sz="2000" b="1" dirty="0">
              <a:solidFill>
                <a:schemeClr val="bg1"/>
              </a:solidFill>
            </a:endParaRPr>
          </a:p>
        </p:txBody>
      </p:sp>
      <p:sp>
        <p:nvSpPr>
          <p:cNvPr id="11" name="TextBox 10"/>
          <p:cNvSpPr txBox="1">
            <a:spLocks noChangeArrowheads="1"/>
          </p:cNvSpPr>
          <p:nvPr/>
        </p:nvSpPr>
        <p:spPr bwMode="auto">
          <a:xfrm>
            <a:off x="899592" y="1714488"/>
            <a:ext cx="3990168" cy="5186035"/>
          </a:xfrm>
          <a:prstGeom prst="rect">
            <a:avLst/>
          </a:prstGeom>
          <a:noFill/>
          <a:ln w="9525">
            <a:noFill/>
            <a:miter lim="800000"/>
            <a:headEnd/>
            <a:tailEnd/>
          </a:ln>
        </p:spPr>
        <p:txBody>
          <a:bodyPr wrap="square">
            <a:spAutoFit/>
          </a:bodyPr>
          <a:lstStyle/>
          <a:p>
            <a:endParaRPr lang="id-ID" sz="2300" b="1" dirty="0" smtClean="0"/>
          </a:p>
          <a:p>
            <a:pPr marL="449263" indent="-449263">
              <a:buFont typeface="Arial" pitchFamily="34" charset="0"/>
              <a:buChar char="•"/>
            </a:pPr>
            <a:r>
              <a:rPr lang="id-ID" sz="2800" dirty="0" smtClean="0"/>
              <a:t>Bio Farma colaborating with  UNICEF in the frame of enhancing  </a:t>
            </a:r>
            <a:r>
              <a:rPr lang="id-ID" sz="2800" i="1" dirty="0" smtClean="0"/>
              <a:t>Access </a:t>
            </a:r>
            <a:r>
              <a:rPr lang="id-ID" sz="2800" i="1" dirty="0"/>
              <a:t>to </a:t>
            </a:r>
            <a:r>
              <a:rPr lang="id-ID" sz="2800" i="1" dirty="0" smtClean="0"/>
              <a:t>Medicine </a:t>
            </a:r>
            <a:r>
              <a:rPr lang="id-ID" sz="2800" i="1" dirty="0"/>
              <a:t>&amp; </a:t>
            </a:r>
            <a:r>
              <a:rPr lang="id-ID" sz="2800" i="1" dirty="0" smtClean="0"/>
              <a:t>Healthcare in developing countries &amp; less developing countries</a:t>
            </a:r>
          </a:p>
          <a:p>
            <a:pPr marL="449263" indent="-449263">
              <a:buFont typeface="Arial" pitchFamily="34" charset="0"/>
              <a:buChar char="•"/>
            </a:pPr>
            <a:r>
              <a:rPr lang="id-ID" sz="2800" i="1" dirty="0" smtClean="0"/>
              <a:t>Donation of Vaccine to </a:t>
            </a:r>
            <a:r>
              <a:rPr lang="id-ID" sz="2800" dirty="0" smtClean="0"/>
              <a:t>Tajkistan, Iran, Tunisia, </a:t>
            </a:r>
          </a:p>
          <a:p>
            <a:pPr marL="449263" indent="-449263"/>
            <a:r>
              <a:rPr lang="id-ID" sz="2800" dirty="0" smtClean="0"/>
              <a:t>        Timor Leste, Africa.  </a:t>
            </a:r>
            <a:endParaRPr lang="id-ID" sz="2800" dirty="0"/>
          </a:p>
        </p:txBody>
      </p:sp>
      <p:pic>
        <p:nvPicPr>
          <p:cNvPr id="14" name="Picture 2"/>
          <p:cNvPicPr>
            <a:picLocks noChangeAspect="1" noChangeArrowheads="1"/>
          </p:cNvPicPr>
          <p:nvPr/>
        </p:nvPicPr>
        <p:blipFill rotWithShape="1">
          <a:blip r:embed="rId3"/>
          <a:srcRect l="41179" t="31147" r="34114" b="45573"/>
          <a:stretch/>
        </p:blipFill>
        <p:spPr bwMode="auto">
          <a:xfrm>
            <a:off x="4889760" y="814411"/>
            <a:ext cx="3930712" cy="2082219"/>
          </a:xfrm>
          <a:prstGeom prst="round2DiagRect">
            <a:avLst>
              <a:gd name="adj1" fmla="val 0"/>
              <a:gd name="adj2" fmla="val 50000"/>
            </a:avLst>
          </a:prstGeom>
          <a:ln w="88900" cap="sq">
            <a:solidFill>
              <a:srgbClr val="FFFFFF"/>
            </a:solidFill>
            <a:miter lim="800000"/>
          </a:ln>
          <a:effectLst>
            <a:outerShdw blurRad="254000" algn="tl" rotWithShape="0">
              <a:srgbClr val="000000">
                <a:alpha val="43000"/>
              </a:srgb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56530" y="3116568"/>
            <a:ext cx="3968978" cy="2976733"/>
          </a:xfrm>
          <a:prstGeom prst="round2DiagRect">
            <a:avLst>
              <a:gd name="adj1" fmla="val 50000"/>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Rectangle 1"/>
          <p:cNvSpPr/>
          <p:nvPr/>
        </p:nvSpPr>
        <p:spPr>
          <a:xfrm>
            <a:off x="24255" y="0"/>
            <a:ext cx="3419872" cy="19288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dirty="0" smtClean="0">
                <a:solidFill>
                  <a:schemeClr val="bg1"/>
                </a:solidFill>
              </a:rPr>
              <a:t>Access to Medicine &amp; Healthcare</a:t>
            </a:r>
            <a:endParaRPr lang="id-ID"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3"/>
          <p:cNvSpPr>
            <a:spLocks noChangeArrowheads="1"/>
          </p:cNvSpPr>
          <p:nvPr/>
        </p:nvSpPr>
        <p:spPr bwMode="ltGray">
          <a:xfrm>
            <a:off x="1295400" y="685800"/>
            <a:ext cx="6629400" cy="6172200"/>
          </a:xfrm>
          <a:prstGeom prst="rightArrow">
            <a:avLst>
              <a:gd name="adj1" fmla="val 79306"/>
              <a:gd name="adj2" fmla="val 34844"/>
            </a:avLst>
          </a:prstGeom>
          <a:gradFill rotWithShape="1">
            <a:gsLst>
              <a:gs pos="0">
                <a:schemeClr val="bg1"/>
              </a:gs>
              <a:gs pos="100000">
                <a:schemeClr val="accent1"/>
              </a:gs>
            </a:gsLst>
            <a:lin ang="0" scaled="1"/>
          </a:gradFill>
          <a:ln w="9525">
            <a:noFill/>
            <a:miter lim="800000"/>
            <a:headEnd/>
            <a:tailEnd/>
          </a:ln>
          <a:effectLst/>
        </p:spPr>
        <p:txBody>
          <a:bodyPr wrap="none" anchor="ctr"/>
          <a:lstStyle/>
          <a:p>
            <a:endParaRPr lang="en-US"/>
          </a:p>
        </p:txBody>
      </p:sp>
      <p:sp>
        <p:nvSpPr>
          <p:cNvPr id="11" name="Oval 9"/>
          <p:cNvSpPr>
            <a:spLocks noChangeArrowheads="1"/>
          </p:cNvSpPr>
          <p:nvPr/>
        </p:nvSpPr>
        <p:spPr bwMode="auto">
          <a:xfrm>
            <a:off x="928662" y="3286124"/>
            <a:ext cx="3743325" cy="519351"/>
          </a:xfrm>
          <a:prstGeom prst="ellipse">
            <a:avLst/>
          </a:prstGeom>
          <a:noFill/>
          <a:ln w="38100" algn="ctr">
            <a:solidFill>
              <a:schemeClr val="accent3">
                <a:lumMod val="75000"/>
              </a:schemeClr>
            </a:solidFill>
            <a:round/>
            <a:headEnd/>
            <a:tailEnd/>
          </a:ln>
          <a:effec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1" name="Text Box 37"/>
          <p:cNvSpPr txBox="1">
            <a:spLocks noChangeArrowheads="1"/>
          </p:cNvSpPr>
          <p:nvPr/>
        </p:nvSpPr>
        <p:spPr bwMode="gray">
          <a:xfrm>
            <a:off x="1928796" y="3143248"/>
            <a:ext cx="1643074" cy="830997"/>
          </a:xfrm>
          <a:prstGeom prst="rect">
            <a:avLst/>
          </a:prstGeom>
          <a:noFill/>
          <a:ln w="9525" algn="ctr">
            <a:noFill/>
            <a:miter lim="800000"/>
            <a:headEnd/>
            <a:tailEnd/>
          </a:ln>
          <a:effectLst/>
        </p:spPr>
        <p:txBody>
          <a:bodyPr wrap="square">
            <a:spAutoFit/>
          </a:bodyPr>
          <a:lstStyle/>
          <a:p>
            <a:pPr algn="ctr" eaLnBrk="0" hangingPunct="0"/>
            <a:r>
              <a:rPr lang="id-ID" sz="2400" b="1" dirty="0" smtClean="0">
                <a:solidFill>
                  <a:srgbClr val="FF0000"/>
                </a:solidFill>
              </a:rPr>
              <a:t>Our Expertise</a:t>
            </a:r>
          </a:p>
        </p:txBody>
      </p:sp>
      <p:grpSp>
        <p:nvGrpSpPr>
          <p:cNvPr id="2" name="Group 10"/>
          <p:cNvGrpSpPr>
            <a:grpSpLocks/>
          </p:cNvGrpSpPr>
          <p:nvPr/>
        </p:nvGrpSpPr>
        <p:grpSpPr bwMode="auto">
          <a:xfrm>
            <a:off x="2438402" y="1600210"/>
            <a:ext cx="360363" cy="360363"/>
            <a:chOff x="1973" y="1706"/>
            <a:chExt cx="227" cy="227"/>
          </a:xfrm>
        </p:grpSpPr>
        <p:sp>
          <p:nvSpPr>
            <p:cNvPr id="23" name="Oval 11"/>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24" name="Oval 12"/>
            <p:cNvSpPr>
              <a:spLocks noChangeArrowheads="1"/>
            </p:cNvSpPr>
            <p:nvPr/>
          </p:nvSpPr>
          <p:spPr bwMode="gray">
            <a:xfrm>
              <a:off x="1983"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3" name="Group 10"/>
          <p:cNvGrpSpPr>
            <a:grpSpLocks/>
          </p:cNvGrpSpPr>
          <p:nvPr/>
        </p:nvGrpSpPr>
        <p:grpSpPr bwMode="auto">
          <a:xfrm>
            <a:off x="1066802" y="2286000"/>
            <a:ext cx="360363" cy="360362"/>
            <a:chOff x="1973" y="1706"/>
            <a:chExt cx="227" cy="227"/>
          </a:xfrm>
        </p:grpSpPr>
        <p:sp>
          <p:nvSpPr>
            <p:cNvPr id="29" name="Oval 11"/>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30" name="Oval 12"/>
            <p:cNvSpPr>
              <a:spLocks noChangeArrowheads="1"/>
            </p:cNvSpPr>
            <p:nvPr/>
          </p:nvSpPr>
          <p:spPr bwMode="gray">
            <a:xfrm>
              <a:off x="1983"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5" name="Group 10"/>
          <p:cNvGrpSpPr>
            <a:grpSpLocks/>
          </p:cNvGrpSpPr>
          <p:nvPr/>
        </p:nvGrpSpPr>
        <p:grpSpPr bwMode="auto">
          <a:xfrm>
            <a:off x="1524002" y="5105400"/>
            <a:ext cx="360363" cy="360362"/>
            <a:chOff x="1973" y="1706"/>
            <a:chExt cx="227" cy="227"/>
          </a:xfrm>
        </p:grpSpPr>
        <p:sp>
          <p:nvSpPr>
            <p:cNvPr id="32" name="Oval 11"/>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33" name="Oval 12"/>
            <p:cNvSpPr>
              <a:spLocks noChangeArrowheads="1"/>
            </p:cNvSpPr>
            <p:nvPr/>
          </p:nvSpPr>
          <p:spPr bwMode="gray">
            <a:xfrm>
              <a:off x="1983"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6" name="Group 10"/>
          <p:cNvGrpSpPr>
            <a:grpSpLocks/>
          </p:cNvGrpSpPr>
          <p:nvPr/>
        </p:nvGrpSpPr>
        <p:grpSpPr bwMode="auto">
          <a:xfrm>
            <a:off x="4419602" y="3505200"/>
            <a:ext cx="360363" cy="360362"/>
            <a:chOff x="1973" y="1706"/>
            <a:chExt cx="227" cy="227"/>
          </a:xfrm>
        </p:grpSpPr>
        <p:sp>
          <p:nvSpPr>
            <p:cNvPr id="35" name="Oval 11"/>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36" name="Oval 12"/>
            <p:cNvSpPr>
              <a:spLocks noChangeArrowheads="1"/>
            </p:cNvSpPr>
            <p:nvPr/>
          </p:nvSpPr>
          <p:spPr bwMode="gray">
            <a:xfrm>
              <a:off x="1983"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8" name="Group 10"/>
          <p:cNvGrpSpPr>
            <a:grpSpLocks/>
          </p:cNvGrpSpPr>
          <p:nvPr/>
        </p:nvGrpSpPr>
        <p:grpSpPr bwMode="auto">
          <a:xfrm>
            <a:off x="3657602" y="4953000"/>
            <a:ext cx="360363" cy="360362"/>
            <a:chOff x="1973" y="1706"/>
            <a:chExt cx="227" cy="227"/>
          </a:xfrm>
        </p:grpSpPr>
        <p:sp>
          <p:nvSpPr>
            <p:cNvPr id="38" name="Oval 11"/>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39" name="Oval 12"/>
            <p:cNvSpPr>
              <a:spLocks noChangeArrowheads="1"/>
            </p:cNvSpPr>
            <p:nvPr/>
          </p:nvSpPr>
          <p:spPr bwMode="gray">
            <a:xfrm>
              <a:off x="1983"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9" name="Group 10"/>
          <p:cNvGrpSpPr>
            <a:grpSpLocks/>
          </p:cNvGrpSpPr>
          <p:nvPr/>
        </p:nvGrpSpPr>
        <p:grpSpPr bwMode="auto">
          <a:xfrm>
            <a:off x="609602" y="3505200"/>
            <a:ext cx="360363" cy="360362"/>
            <a:chOff x="1973" y="1706"/>
            <a:chExt cx="227" cy="227"/>
          </a:xfrm>
          <a:solidFill>
            <a:schemeClr val="accent4">
              <a:lumMod val="60000"/>
              <a:lumOff val="40000"/>
            </a:schemeClr>
          </a:solidFill>
        </p:grpSpPr>
        <p:sp>
          <p:nvSpPr>
            <p:cNvPr id="41" name="Oval 11"/>
            <p:cNvSpPr>
              <a:spLocks noChangeArrowheads="1"/>
            </p:cNvSpPr>
            <p:nvPr/>
          </p:nvSpPr>
          <p:spPr bwMode="gray">
            <a:xfrm>
              <a:off x="1973" y="1706"/>
              <a:ext cx="227" cy="227"/>
            </a:xfrm>
            <a:prstGeom prst="ellipse">
              <a:avLst/>
            </a:prstGeom>
            <a:grpFill/>
            <a:ln w="9525" algn="ctr">
              <a:noFill/>
              <a:round/>
              <a:headEnd/>
              <a:tailEnd/>
            </a:ln>
            <a:effectLst/>
          </p:spPr>
          <p:txBody>
            <a:bodyPr wrap="none" anchor="ctr"/>
            <a:lstStyle/>
            <a:p>
              <a:endParaRPr lang="en-US"/>
            </a:p>
          </p:txBody>
        </p:sp>
        <p:sp>
          <p:nvSpPr>
            <p:cNvPr id="42" name="Oval 12"/>
            <p:cNvSpPr>
              <a:spLocks noChangeArrowheads="1"/>
            </p:cNvSpPr>
            <p:nvPr/>
          </p:nvSpPr>
          <p:spPr bwMode="gray">
            <a:xfrm>
              <a:off x="1983" y="1725"/>
              <a:ext cx="141" cy="142"/>
            </a:xfrm>
            <a:prstGeom prst="ellipse">
              <a:avLst/>
            </a:prstGeom>
            <a:grpFill/>
            <a:ln w="9525" algn="ctr">
              <a:noFill/>
              <a:round/>
              <a:headEnd/>
              <a:tailEnd/>
            </a:ln>
            <a:effectLst/>
          </p:spPr>
          <p:txBody>
            <a:bodyPr wrap="none" anchor="ctr"/>
            <a:lstStyle/>
            <a:p>
              <a:endParaRPr lang="en-US"/>
            </a:p>
          </p:txBody>
        </p:sp>
      </p:grpSp>
      <p:grpSp>
        <p:nvGrpSpPr>
          <p:cNvPr id="10" name="Group 10"/>
          <p:cNvGrpSpPr>
            <a:grpSpLocks/>
          </p:cNvGrpSpPr>
          <p:nvPr/>
        </p:nvGrpSpPr>
        <p:grpSpPr bwMode="auto">
          <a:xfrm>
            <a:off x="3886202" y="2133600"/>
            <a:ext cx="360363" cy="360362"/>
            <a:chOff x="1973" y="1706"/>
            <a:chExt cx="227" cy="227"/>
          </a:xfrm>
        </p:grpSpPr>
        <p:sp>
          <p:nvSpPr>
            <p:cNvPr id="44" name="Oval 11"/>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45" name="Oval 12"/>
            <p:cNvSpPr>
              <a:spLocks noChangeArrowheads="1"/>
            </p:cNvSpPr>
            <p:nvPr/>
          </p:nvSpPr>
          <p:spPr bwMode="gray">
            <a:xfrm>
              <a:off x="1983"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46" name="AutoShape 5"/>
          <p:cNvSpPr>
            <a:spLocks noChangeArrowheads="1"/>
          </p:cNvSpPr>
          <p:nvPr/>
        </p:nvSpPr>
        <p:spPr bwMode="gray">
          <a:xfrm rot="10800000">
            <a:off x="1371600" y="3505200"/>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en-US"/>
          </a:p>
        </p:txBody>
      </p:sp>
      <p:sp>
        <p:nvSpPr>
          <p:cNvPr id="47" name="AutoShape 5"/>
          <p:cNvSpPr>
            <a:spLocks noChangeArrowheads="1"/>
          </p:cNvSpPr>
          <p:nvPr/>
        </p:nvSpPr>
        <p:spPr bwMode="gray">
          <a:xfrm rot="13419750">
            <a:off x="1437990" y="2824306"/>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en-US"/>
          </a:p>
        </p:txBody>
      </p:sp>
      <p:sp>
        <p:nvSpPr>
          <p:cNvPr id="49" name="AutoShape 5"/>
          <p:cNvSpPr>
            <a:spLocks noChangeArrowheads="1"/>
          </p:cNvSpPr>
          <p:nvPr/>
        </p:nvSpPr>
        <p:spPr bwMode="gray">
          <a:xfrm rot="6707111">
            <a:off x="1729581" y="4595021"/>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en-US"/>
          </a:p>
        </p:txBody>
      </p:sp>
      <p:sp>
        <p:nvSpPr>
          <p:cNvPr id="50" name="AutoShape 5"/>
          <p:cNvSpPr>
            <a:spLocks noChangeArrowheads="1"/>
          </p:cNvSpPr>
          <p:nvPr/>
        </p:nvSpPr>
        <p:spPr bwMode="gray">
          <a:xfrm rot="2847362">
            <a:off x="2973238" y="4486143"/>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en-US"/>
          </a:p>
        </p:txBody>
      </p:sp>
      <p:sp>
        <p:nvSpPr>
          <p:cNvPr id="51" name="AutoShape 5"/>
          <p:cNvSpPr>
            <a:spLocks noChangeArrowheads="1"/>
          </p:cNvSpPr>
          <p:nvPr/>
        </p:nvSpPr>
        <p:spPr bwMode="gray">
          <a:xfrm>
            <a:off x="3276600" y="3505200"/>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en-US"/>
          </a:p>
        </p:txBody>
      </p:sp>
      <p:sp>
        <p:nvSpPr>
          <p:cNvPr id="52" name="AutoShape 5"/>
          <p:cNvSpPr>
            <a:spLocks noChangeArrowheads="1"/>
          </p:cNvSpPr>
          <p:nvPr/>
        </p:nvSpPr>
        <p:spPr bwMode="gray">
          <a:xfrm rot="18946554">
            <a:off x="3112715" y="2673719"/>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en-US"/>
          </a:p>
        </p:txBody>
      </p:sp>
      <p:sp>
        <p:nvSpPr>
          <p:cNvPr id="53" name="AutoShape 5"/>
          <p:cNvSpPr>
            <a:spLocks noChangeArrowheads="1"/>
          </p:cNvSpPr>
          <p:nvPr/>
        </p:nvSpPr>
        <p:spPr bwMode="gray">
          <a:xfrm rot="16200000">
            <a:off x="2281787" y="2391686"/>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en-US"/>
          </a:p>
        </p:txBody>
      </p:sp>
      <p:sp>
        <p:nvSpPr>
          <p:cNvPr id="55" name="Text Box 37"/>
          <p:cNvSpPr txBox="1">
            <a:spLocks noChangeArrowheads="1"/>
          </p:cNvSpPr>
          <p:nvPr/>
        </p:nvSpPr>
        <p:spPr bwMode="gray">
          <a:xfrm>
            <a:off x="3857620" y="1785926"/>
            <a:ext cx="1375698" cy="400110"/>
          </a:xfrm>
          <a:prstGeom prst="rect">
            <a:avLst/>
          </a:prstGeom>
          <a:noFill/>
          <a:ln w="9525" algn="ctr">
            <a:noFill/>
            <a:miter lim="800000"/>
            <a:headEnd/>
            <a:tailEnd/>
          </a:ln>
          <a:effectLst/>
        </p:spPr>
        <p:txBody>
          <a:bodyPr wrap="none">
            <a:spAutoFit/>
          </a:bodyPr>
          <a:lstStyle/>
          <a:p>
            <a:pPr algn="ctr" eaLnBrk="0" hangingPunct="0"/>
            <a:r>
              <a:rPr lang="id-ID" sz="2000" b="1" dirty="0" smtClean="0">
                <a:solidFill>
                  <a:srgbClr val="000000"/>
                </a:solidFill>
              </a:rPr>
              <a:t>Cold Chain </a:t>
            </a:r>
            <a:endParaRPr lang="en-US" sz="2000" b="1" dirty="0">
              <a:solidFill>
                <a:srgbClr val="000000"/>
              </a:solidFill>
            </a:endParaRPr>
          </a:p>
        </p:txBody>
      </p:sp>
      <p:sp>
        <p:nvSpPr>
          <p:cNvPr id="56" name="Text Box 37"/>
          <p:cNvSpPr txBox="1">
            <a:spLocks noChangeArrowheads="1"/>
          </p:cNvSpPr>
          <p:nvPr/>
        </p:nvSpPr>
        <p:spPr bwMode="gray">
          <a:xfrm>
            <a:off x="4429125" y="3857628"/>
            <a:ext cx="1413528" cy="707886"/>
          </a:xfrm>
          <a:prstGeom prst="rect">
            <a:avLst/>
          </a:prstGeom>
          <a:noFill/>
          <a:ln w="9525" algn="ctr">
            <a:noFill/>
            <a:miter lim="800000"/>
            <a:headEnd/>
            <a:tailEnd/>
          </a:ln>
          <a:effectLst/>
        </p:spPr>
        <p:txBody>
          <a:bodyPr wrap="none">
            <a:spAutoFit/>
          </a:bodyPr>
          <a:lstStyle/>
          <a:p>
            <a:pPr algn="ctr" eaLnBrk="0" hangingPunct="0"/>
            <a:r>
              <a:rPr lang="id-ID" sz="2000" b="1" dirty="0" smtClean="0">
                <a:solidFill>
                  <a:srgbClr val="000000"/>
                </a:solidFill>
              </a:rPr>
              <a:t>Purification</a:t>
            </a:r>
          </a:p>
          <a:p>
            <a:pPr algn="ctr" eaLnBrk="0" hangingPunct="0"/>
            <a:r>
              <a:rPr lang="id-ID" sz="2000" b="1" dirty="0" smtClean="0">
                <a:solidFill>
                  <a:srgbClr val="000000"/>
                </a:solidFill>
              </a:rPr>
              <a:t>Harvesting</a:t>
            </a:r>
            <a:endParaRPr lang="en-US" sz="2000" b="1" dirty="0">
              <a:solidFill>
                <a:srgbClr val="000000"/>
              </a:solidFill>
            </a:endParaRPr>
          </a:p>
        </p:txBody>
      </p:sp>
      <p:sp>
        <p:nvSpPr>
          <p:cNvPr id="57" name="Text Box 37"/>
          <p:cNvSpPr txBox="1">
            <a:spLocks noChangeArrowheads="1"/>
          </p:cNvSpPr>
          <p:nvPr/>
        </p:nvSpPr>
        <p:spPr bwMode="gray">
          <a:xfrm>
            <a:off x="3643306" y="5429264"/>
            <a:ext cx="1554080" cy="400110"/>
          </a:xfrm>
          <a:prstGeom prst="rect">
            <a:avLst/>
          </a:prstGeom>
          <a:noFill/>
          <a:ln w="9525" algn="ctr">
            <a:noFill/>
            <a:miter lim="800000"/>
            <a:headEnd/>
            <a:tailEnd/>
          </a:ln>
          <a:effectLst/>
        </p:spPr>
        <p:txBody>
          <a:bodyPr wrap="none">
            <a:spAutoFit/>
          </a:bodyPr>
          <a:lstStyle/>
          <a:p>
            <a:pPr algn="ctr" eaLnBrk="0" hangingPunct="0"/>
            <a:r>
              <a:rPr lang="id-ID" sz="2000" b="1" dirty="0" smtClean="0">
                <a:solidFill>
                  <a:srgbClr val="000000"/>
                </a:solidFill>
              </a:rPr>
              <a:t>Environment</a:t>
            </a:r>
            <a:endParaRPr lang="en-US" sz="2000" b="1" dirty="0">
              <a:solidFill>
                <a:srgbClr val="000000"/>
              </a:solidFill>
            </a:endParaRPr>
          </a:p>
        </p:txBody>
      </p:sp>
      <p:sp>
        <p:nvSpPr>
          <p:cNvPr id="58" name="Text Box 37"/>
          <p:cNvSpPr txBox="1">
            <a:spLocks noChangeArrowheads="1"/>
          </p:cNvSpPr>
          <p:nvPr/>
        </p:nvSpPr>
        <p:spPr bwMode="gray">
          <a:xfrm>
            <a:off x="1357291" y="5500702"/>
            <a:ext cx="494046" cy="400110"/>
          </a:xfrm>
          <a:prstGeom prst="rect">
            <a:avLst/>
          </a:prstGeom>
          <a:noFill/>
          <a:ln w="9525" algn="ctr">
            <a:noFill/>
            <a:miter lim="800000"/>
            <a:headEnd/>
            <a:tailEnd/>
          </a:ln>
          <a:effectLst/>
        </p:spPr>
        <p:txBody>
          <a:bodyPr wrap="none">
            <a:spAutoFit/>
          </a:bodyPr>
          <a:lstStyle/>
          <a:p>
            <a:pPr algn="ctr" eaLnBrk="0" hangingPunct="0"/>
            <a:r>
              <a:rPr lang="id-ID" sz="2000" b="1" dirty="0" smtClean="0">
                <a:solidFill>
                  <a:srgbClr val="000000"/>
                </a:solidFill>
              </a:rPr>
              <a:t>Air</a:t>
            </a:r>
            <a:endParaRPr lang="en-US" sz="2000" b="1" dirty="0">
              <a:solidFill>
                <a:srgbClr val="000000"/>
              </a:solidFill>
            </a:endParaRPr>
          </a:p>
        </p:txBody>
      </p:sp>
      <p:sp>
        <p:nvSpPr>
          <p:cNvPr id="59" name="Text Box 37"/>
          <p:cNvSpPr txBox="1">
            <a:spLocks noChangeArrowheads="1"/>
          </p:cNvSpPr>
          <p:nvPr/>
        </p:nvSpPr>
        <p:spPr bwMode="gray">
          <a:xfrm>
            <a:off x="3" y="3929070"/>
            <a:ext cx="1214413" cy="1015663"/>
          </a:xfrm>
          <a:prstGeom prst="rect">
            <a:avLst/>
          </a:prstGeom>
          <a:noFill/>
          <a:ln w="9525" algn="ctr">
            <a:noFill/>
            <a:miter lim="800000"/>
            <a:headEnd/>
            <a:tailEnd/>
          </a:ln>
          <a:effectLst/>
        </p:spPr>
        <p:txBody>
          <a:bodyPr wrap="square">
            <a:spAutoFit/>
          </a:bodyPr>
          <a:lstStyle/>
          <a:p>
            <a:pPr algn="ctr" eaLnBrk="0" hangingPunct="0"/>
            <a:r>
              <a:rPr lang="id-ID" sz="2000" b="1" dirty="0" smtClean="0">
                <a:solidFill>
                  <a:srgbClr val="000000"/>
                </a:solidFill>
              </a:rPr>
              <a:t>DNA</a:t>
            </a:r>
            <a:endParaRPr lang="en-US" sz="2000" b="1" dirty="0" smtClean="0">
              <a:solidFill>
                <a:srgbClr val="000000"/>
              </a:solidFill>
            </a:endParaRPr>
          </a:p>
          <a:p>
            <a:pPr algn="ctr" eaLnBrk="0" hangingPunct="0"/>
            <a:r>
              <a:rPr lang="en-US" sz="2000" b="1" dirty="0" smtClean="0">
                <a:solidFill>
                  <a:srgbClr val="000000"/>
                </a:solidFill>
              </a:rPr>
              <a:t>Virus/</a:t>
            </a:r>
            <a:endParaRPr lang="id-ID" sz="2000" b="1" dirty="0" smtClean="0">
              <a:solidFill>
                <a:srgbClr val="000000"/>
              </a:solidFill>
            </a:endParaRPr>
          </a:p>
          <a:p>
            <a:pPr algn="ctr" eaLnBrk="0" hangingPunct="0"/>
            <a:r>
              <a:rPr lang="en-US" sz="2000" b="1" dirty="0" err="1" smtClean="0">
                <a:solidFill>
                  <a:srgbClr val="000000"/>
                </a:solidFill>
              </a:rPr>
              <a:t>Ba</a:t>
            </a:r>
            <a:r>
              <a:rPr lang="id-ID" sz="2000" b="1" dirty="0" smtClean="0">
                <a:solidFill>
                  <a:srgbClr val="000000"/>
                </a:solidFill>
              </a:rPr>
              <a:t>cteria </a:t>
            </a:r>
            <a:endParaRPr lang="en-US" sz="2000" b="1" dirty="0">
              <a:solidFill>
                <a:srgbClr val="000000"/>
              </a:solidFill>
            </a:endParaRPr>
          </a:p>
        </p:txBody>
      </p:sp>
      <p:sp>
        <p:nvSpPr>
          <p:cNvPr id="60" name="Text Box 37"/>
          <p:cNvSpPr txBox="1">
            <a:spLocks noChangeArrowheads="1"/>
          </p:cNvSpPr>
          <p:nvPr/>
        </p:nvSpPr>
        <p:spPr bwMode="gray">
          <a:xfrm>
            <a:off x="500034" y="1785926"/>
            <a:ext cx="838307" cy="400110"/>
          </a:xfrm>
          <a:prstGeom prst="rect">
            <a:avLst/>
          </a:prstGeom>
          <a:noFill/>
          <a:ln w="9525" algn="ctr">
            <a:noFill/>
            <a:miter lim="800000"/>
            <a:headEnd/>
            <a:tailEnd/>
          </a:ln>
          <a:effectLst/>
        </p:spPr>
        <p:txBody>
          <a:bodyPr wrap="none">
            <a:spAutoFit/>
          </a:bodyPr>
          <a:lstStyle/>
          <a:p>
            <a:pPr algn="ctr" eaLnBrk="0" hangingPunct="0"/>
            <a:r>
              <a:rPr lang="id-ID" sz="2000" b="1" dirty="0" smtClean="0">
                <a:solidFill>
                  <a:srgbClr val="000000"/>
                </a:solidFill>
              </a:rPr>
              <a:t>Water</a:t>
            </a:r>
            <a:endParaRPr lang="en-US" sz="2000" b="1" dirty="0">
              <a:solidFill>
                <a:srgbClr val="000000"/>
              </a:solidFill>
            </a:endParaRPr>
          </a:p>
        </p:txBody>
      </p:sp>
      <p:grpSp>
        <p:nvGrpSpPr>
          <p:cNvPr id="12" name="Group 3"/>
          <p:cNvGrpSpPr>
            <a:grpSpLocks/>
          </p:cNvGrpSpPr>
          <p:nvPr/>
        </p:nvGrpSpPr>
        <p:grpSpPr bwMode="auto">
          <a:xfrm>
            <a:off x="8139146" y="3438532"/>
            <a:ext cx="1219200" cy="990600"/>
            <a:chOff x="1110" y="2656"/>
            <a:chExt cx="1549" cy="1351"/>
          </a:xfrm>
        </p:grpSpPr>
        <p:sp>
          <p:nvSpPr>
            <p:cNvPr id="8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2"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rgbClr val="368463">
                    <a:gamma/>
                    <a:shade val="46275"/>
                    <a:invGamma/>
                  </a:srgbClr>
                </a:gs>
                <a:gs pos="100000">
                  <a:srgbClr val="368463"/>
                </a:gs>
              </a:gsLst>
              <a:lin ang="2700000" scaled="1"/>
            </a:gradFill>
            <a:ln w="9525">
              <a:solidFill>
                <a:srgbClr val="335338"/>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83" name="Text Box 37"/>
          <p:cNvSpPr txBox="1">
            <a:spLocks noChangeArrowheads="1"/>
          </p:cNvSpPr>
          <p:nvPr/>
        </p:nvSpPr>
        <p:spPr bwMode="gray">
          <a:xfrm>
            <a:off x="5937519" y="3366048"/>
            <a:ext cx="1563441" cy="861774"/>
          </a:xfrm>
          <a:prstGeom prst="rect">
            <a:avLst/>
          </a:prstGeom>
          <a:noFill/>
          <a:ln w="9525" algn="ctr">
            <a:noFill/>
            <a:miter lim="800000"/>
            <a:headEnd/>
            <a:tailEnd/>
          </a:ln>
          <a:effectLst/>
        </p:spPr>
        <p:txBody>
          <a:bodyPr wrap="none">
            <a:spAutoFit/>
          </a:bodyPr>
          <a:lstStyle/>
          <a:p>
            <a:pPr algn="ctr" eaLnBrk="0" hangingPunct="0"/>
            <a:r>
              <a:rPr lang="en-US" sz="2500" b="1" dirty="0" smtClean="0">
                <a:solidFill>
                  <a:srgbClr val="C00000"/>
                </a:solidFill>
              </a:rPr>
              <a:t>V</a:t>
            </a:r>
            <a:r>
              <a:rPr lang="id-ID" sz="2500" b="1" dirty="0" smtClean="0">
                <a:solidFill>
                  <a:srgbClr val="C00000"/>
                </a:solidFill>
              </a:rPr>
              <a:t>ALUE  &amp; </a:t>
            </a:r>
          </a:p>
          <a:p>
            <a:pPr algn="ctr" eaLnBrk="0" hangingPunct="0"/>
            <a:r>
              <a:rPr lang="id-ID" sz="2500" b="1" dirty="0" smtClean="0">
                <a:solidFill>
                  <a:srgbClr val="C00000"/>
                </a:solidFill>
              </a:rPr>
              <a:t>SOLUTION</a:t>
            </a:r>
          </a:p>
        </p:txBody>
      </p:sp>
      <p:sp>
        <p:nvSpPr>
          <p:cNvPr id="70" name="Text Box 37"/>
          <p:cNvSpPr txBox="1">
            <a:spLocks noChangeArrowheads="1"/>
          </p:cNvSpPr>
          <p:nvPr/>
        </p:nvSpPr>
        <p:spPr bwMode="gray">
          <a:xfrm>
            <a:off x="8440899" y="3594888"/>
            <a:ext cx="774571" cy="477054"/>
          </a:xfrm>
          <a:prstGeom prst="rect">
            <a:avLst/>
          </a:prstGeom>
          <a:noFill/>
          <a:ln w="9525" algn="ctr">
            <a:noFill/>
            <a:miter lim="800000"/>
            <a:headEnd/>
            <a:tailEnd/>
          </a:ln>
          <a:effectLst/>
        </p:spPr>
        <p:txBody>
          <a:bodyPr wrap="none">
            <a:spAutoFit/>
          </a:bodyPr>
          <a:lstStyle/>
          <a:p>
            <a:pPr algn="ctr" eaLnBrk="0" hangingPunct="0"/>
            <a:r>
              <a:rPr lang="id-ID" sz="2500" b="1" dirty="0" smtClean="0">
                <a:solidFill>
                  <a:schemeClr val="bg1"/>
                </a:solidFill>
              </a:rPr>
              <a:t>SME</a:t>
            </a:r>
            <a:endParaRPr lang="en-US" sz="2500" b="1" dirty="0">
              <a:solidFill>
                <a:schemeClr val="bg1"/>
              </a:solidFill>
            </a:endParaRPr>
          </a:p>
        </p:txBody>
      </p:sp>
      <p:sp>
        <p:nvSpPr>
          <p:cNvPr id="84" name="Text Box 37"/>
          <p:cNvSpPr txBox="1">
            <a:spLocks noChangeArrowheads="1"/>
          </p:cNvSpPr>
          <p:nvPr/>
        </p:nvSpPr>
        <p:spPr bwMode="gray">
          <a:xfrm>
            <a:off x="2071671" y="1071546"/>
            <a:ext cx="960519" cy="400110"/>
          </a:xfrm>
          <a:prstGeom prst="rect">
            <a:avLst/>
          </a:prstGeom>
          <a:noFill/>
          <a:ln w="9525" algn="ctr">
            <a:noFill/>
            <a:miter lim="800000"/>
            <a:headEnd/>
            <a:tailEnd/>
          </a:ln>
          <a:effectLst/>
        </p:spPr>
        <p:txBody>
          <a:bodyPr wrap="none">
            <a:spAutoFit/>
          </a:bodyPr>
          <a:lstStyle/>
          <a:p>
            <a:pPr algn="ctr" eaLnBrk="0" hangingPunct="0"/>
            <a:r>
              <a:rPr lang="id-ID" sz="2000" b="1" dirty="0" smtClean="0">
                <a:solidFill>
                  <a:srgbClr val="000000"/>
                </a:solidFill>
              </a:rPr>
              <a:t>Quality</a:t>
            </a:r>
            <a:endParaRPr lang="en-US" sz="2000" b="1" dirty="0">
              <a:solidFill>
                <a:srgbClr val="000000"/>
              </a:solidFill>
            </a:endParaRPr>
          </a:p>
        </p:txBody>
      </p:sp>
      <p:sp>
        <p:nvSpPr>
          <p:cNvPr id="54" name="Right Arrow 53"/>
          <p:cNvSpPr/>
          <p:nvPr/>
        </p:nvSpPr>
        <p:spPr>
          <a:xfrm>
            <a:off x="5929322" y="2714620"/>
            <a:ext cx="2214578" cy="250033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b="1" dirty="0" smtClean="0"/>
              <a:t>Create Share Value &amp; Solution </a:t>
            </a:r>
            <a:endParaRPr lang="id-ID" sz="2400" b="1" dirty="0"/>
          </a:p>
        </p:txBody>
      </p:sp>
      <p:sp>
        <p:nvSpPr>
          <p:cNvPr id="62" name="TextBox 61"/>
          <p:cNvSpPr txBox="1"/>
          <p:nvPr/>
        </p:nvSpPr>
        <p:spPr>
          <a:xfrm>
            <a:off x="-30" y="214290"/>
            <a:ext cx="9398855" cy="584775"/>
          </a:xfrm>
          <a:prstGeom prst="rect">
            <a:avLst/>
          </a:prstGeom>
          <a:noFill/>
        </p:spPr>
        <p:txBody>
          <a:bodyPr wrap="none" rtlCol="0">
            <a:spAutoFit/>
          </a:bodyPr>
          <a:lstStyle/>
          <a:p>
            <a:r>
              <a:rPr lang="id-ID" sz="3200" b="1" dirty="0" smtClean="0">
                <a:solidFill>
                  <a:schemeClr val="tx1">
                    <a:lumMod val="95000"/>
                    <a:lumOff val="5000"/>
                  </a:schemeClr>
                </a:solidFill>
              </a:rPr>
              <a:t>Our Philosophy “Dedicated to Improve Quality of Life”</a:t>
            </a:r>
            <a:endParaRPr lang="id-ID" sz="3200" b="1" dirty="0">
              <a:solidFill>
                <a:schemeClr val="tx1">
                  <a:lumMod val="95000"/>
                  <a:lumOff val="5000"/>
                </a:schemeClr>
              </a:solidFill>
            </a:endParaRPr>
          </a:p>
        </p:txBody>
      </p:sp>
      <p:pic>
        <p:nvPicPr>
          <p:cNvPr id="48" name="Picture 4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29520" y="6000768"/>
            <a:ext cx="1571925" cy="784628"/>
          </a:xfrm>
          <a:prstGeom prst="rect">
            <a:avLst/>
          </a:prstGeom>
          <a:noFill/>
          <a:ln>
            <a:no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1997</TotalTime>
  <Words>1366</Words>
  <Application>Microsoft Office PowerPoint</Application>
  <PresentationFormat>On-screen Show (4:3)</PresentationFormat>
  <Paragraphs>164</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Cross Cultural &amp; PR in AEC</vt:lpstr>
      <vt:lpstr>Slide 2</vt:lpstr>
      <vt:lpstr>Slide 3</vt:lpstr>
      <vt:lpstr>Slide 4</vt:lpstr>
      <vt:lpstr>Slide 5</vt:lpstr>
      <vt:lpstr>Slide 6</vt:lpstr>
      <vt:lpstr>GLOBAL HEALTH SECURITY</vt:lpstr>
      <vt:lpstr>Slide 8</vt:lpstr>
      <vt:lpstr>Slide 9</vt:lpstr>
      <vt:lpstr>The Implementation of Value “Biotech for Community &amp; SME”</vt:lpstr>
      <vt:lpstr>Slide 11</vt:lpstr>
      <vt:lpstr>Slide 12</vt:lpstr>
      <vt:lpstr>GOLD PROPER </vt:lpstr>
      <vt:lpstr>Slide 14</vt:lpstr>
      <vt:lpstr>Slide 15</vt:lpstr>
      <vt:lpstr>International journalist visit to Biofarma</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 Cultural &amp; PR in AEC</dc:title>
  <dc:creator>lala</dc:creator>
  <cp:lastModifiedBy>lala</cp:lastModifiedBy>
  <cp:revision>39</cp:revision>
  <dcterms:created xsi:type="dcterms:W3CDTF">2015-01-20T01:21:30Z</dcterms:created>
  <dcterms:modified xsi:type="dcterms:W3CDTF">2015-02-05T04:11:44Z</dcterms:modified>
</cp:coreProperties>
</file>