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r:id="rId2"/>
  </p:sldMasterIdLst>
  <p:notesMasterIdLst>
    <p:notesMasterId r:id="rId20"/>
  </p:notesMasterIdLst>
  <p:handoutMasterIdLst>
    <p:handoutMasterId r:id="rId21"/>
  </p:handoutMasterIdLst>
  <p:sldIdLst>
    <p:sldId id="265" r:id="rId3"/>
    <p:sldId id="274" r:id="rId4"/>
    <p:sldId id="289" r:id="rId5"/>
    <p:sldId id="302" r:id="rId6"/>
    <p:sldId id="301" r:id="rId7"/>
    <p:sldId id="300" r:id="rId8"/>
    <p:sldId id="290" r:id="rId9"/>
    <p:sldId id="303" r:id="rId10"/>
    <p:sldId id="304" r:id="rId11"/>
    <p:sldId id="305" r:id="rId12"/>
    <p:sldId id="306" r:id="rId13"/>
    <p:sldId id="291" r:id="rId14"/>
    <p:sldId id="307" r:id="rId15"/>
    <p:sldId id="308" r:id="rId16"/>
    <p:sldId id="299" r:id="rId17"/>
    <p:sldId id="292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000" autoAdjust="0"/>
    <p:restoredTop sz="79619" autoAdjust="0"/>
  </p:normalViewPr>
  <p:slideViewPr>
    <p:cSldViewPr>
      <p:cViewPr varScale="1">
        <p:scale>
          <a:sx n="85" d="100"/>
          <a:sy n="85" d="100"/>
        </p:scale>
        <p:origin x="-112" y="-552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2/5/15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2/5/15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require more than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8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288208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307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17346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5722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5582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3422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pPr/>
              <a:t>2/5/15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70784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708082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0110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90039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94665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2/5/15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25240"/>
            <a:ext cx="12192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“</a:t>
            </a:r>
            <a:r>
              <a:rPr lang="en-US" sz="2400" dirty="0"/>
              <a:t>Public Relations Practice in ASEAN Economic Community: Friendship &amp; Mutual Understanding Among ASEAN PR Practitioners”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12288687" cy="83671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Parichart</a:t>
            </a:r>
            <a:r>
              <a:rPr lang="en-US" dirty="0" smtClean="0"/>
              <a:t> </a:t>
            </a:r>
            <a:r>
              <a:rPr lang="en-US" dirty="0" err="1" smtClean="0"/>
              <a:t>Sthapitanonda</a:t>
            </a:r>
            <a:r>
              <a:rPr lang="en-US" dirty="0" smtClean="0"/>
              <a:t>, </a:t>
            </a:r>
            <a:r>
              <a:rPr lang="en-US" dirty="0" err="1" smtClean="0"/>
              <a:t>Phd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Professor,  Faculty of Public Relations, Faculty of Communication Arts, </a:t>
            </a:r>
            <a:r>
              <a:rPr lang="en-US" dirty="0" err="1" smtClean="0"/>
              <a:t>Chulalongkorn</a:t>
            </a:r>
            <a:r>
              <a:rPr lang="en-US" dirty="0" smtClean="0"/>
              <a:t> University, Thailand 10330 sparicha@yahoo.com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880932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5373216"/>
            <a:ext cx="9509760" cy="950984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 smtClean="0"/>
              <a:t>Public uses vs Business or Government Trading: </a:t>
            </a:r>
          </a:p>
          <a:p>
            <a:pPr marL="45720" indent="0" algn="ctr">
              <a:buNone/>
            </a:pPr>
            <a:r>
              <a:rPr lang="en-US" dirty="0" smtClean="0"/>
              <a:t>Local currencies – currency of the “leading countries” – credit card – debit “plastic” cards </a:t>
            </a: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5480" y="332656"/>
            <a:ext cx="950976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P</a:t>
            </a:r>
            <a:r>
              <a:rPr lang="en-US" sz="4400" dirty="0"/>
              <a:t>ublicly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en-US" sz="4400" dirty="0"/>
              <a:t>ecognizing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2200" dirty="0"/>
              <a:t>our </a:t>
            </a:r>
            <a:r>
              <a:rPr lang="en-US" sz="2200" dirty="0" smtClean="0"/>
              <a:t>differences: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The variety of our currencies &amp; calculation capability</a:t>
            </a:r>
            <a:endParaRPr lang="th-TH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64" y="1775879"/>
            <a:ext cx="3021952" cy="2210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64" y="4030365"/>
            <a:ext cx="3021952" cy="12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207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1120" y="316885"/>
            <a:ext cx="9509760" cy="119675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P</a:t>
            </a:r>
            <a:r>
              <a:rPr lang="en-US" sz="4400" dirty="0"/>
              <a:t>ublicly </a:t>
            </a:r>
            <a:r>
              <a:rPr lang="en-US" sz="4400" dirty="0" smtClean="0">
                <a:solidFill>
                  <a:srgbClr val="FF0000"/>
                </a:solidFill>
              </a:rPr>
              <a:t>R</a:t>
            </a:r>
            <a:r>
              <a:rPr lang="en-US" sz="4400" dirty="0" smtClean="0"/>
              <a:t>especting the others</a:t>
            </a:r>
            <a:r>
              <a:rPr lang="en-US" sz="2200" dirty="0" smtClean="0"/>
              <a:t>: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The variety of our cultures &amp; codes of conduct</a:t>
            </a:r>
            <a:endParaRPr lang="th-TH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844824"/>
            <a:ext cx="6234856" cy="4443162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10" name="TextBox 9"/>
          <p:cNvSpPr txBox="1"/>
          <p:nvPr/>
        </p:nvSpPr>
        <p:spPr>
          <a:xfrm>
            <a:off x="6672064" y="1988840"/>
            <a:ext cx="165618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Muslim Way        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6672064" y="2358172"/>
            <a:ext cx="1080120" cy="49476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456040" y="2872719"/>
            <a:ext cx="100811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Dogs &amp;</a:t>
            </a:r>
          </a:p>
          <a:p>
            <a:r>
              <a:rPr lang="en-US" dirty="0" smtClean="0"/>
              <a:t>Pig</a:t>
            </a:r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6456040" y="3519050"/>
            <a:ext cx="792088" cy="22536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7500156" y="3934021"/>
            <a:ext cx="84663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Using</a:t>
            </a:r>
          </a:p>
          <a:p>
            <a:r>
              <a:rPr lang="en-US" sz="1600" dirty="0" smtClean="0"/>
              <a:t>Fingers</a:t>
            </a:r>
            <a:endParaRPr lang="th-TH" sz="1600" dirty="0"/>
          </a:p>
        </p:txBody>
      </p:sp>
      <p:sp>
        <p:nvSpPr>
          <p:cNvPr id="16" name="Rectangle 15"/>
          <p:cNvSpPr/>
          <p:nvPr/>
        </p:nvSpPr>
        <p:spPr>
          <a:xfrm>
            <a:off x="7680176" y="3519050"/>
            <a:ext cx="432048" cy="414971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7179366" y="4633950"/>
            <a:ext cx="114888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Greeting</a:t>
            </a:r>
          </a:p>
          <a:p>
            <a:endParaRPr lang="th-TH" dirty="0"/>
          </a:p>
        </p:txBody>
      </p:sp>
      <p:sp>
        <p:nvSpPr>
          <p:cNvPr id="18" name="Rectangle 17"/>
          <p:cNvSpPr/>
          <p:nvPr/>
        </p:nvSpPr>
        <p:spPr>
          <a:xfrm>
            <a:off x="8112224" y="5517232"/>
            <a:ext cx="1152128" cy="7200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6169495" y="5372907"/>
            <a:ext cx="1009871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Using</a:t>
            </a:r>
          </a:p>
          <a:p>
            <a:r>
              <a:rPr lang="en-US" dirty="0" smtClean="0"/>
              <a:t>Hands</a:t>
            </a:r>
          </a:p>
          <a:p>
            <a:endParaRPr lang="th-TH" dirty="0"/>
          </a:p>
        </p:txBody>
      </p:sp>
      <p:sp>
        <p:nvSpPr>
          <p:cNvPr id="21" name="Rectangle 20"/>
          <p:cNvSpPr/>
          <p:nvPr/>
        </p:nvSpPr>
        <p:spPr>
          <a:xfrm>
            <a:off x="5302425" y="4518796"/>
            <a:ext cx="721567" cy="76148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231904" y="4149464"/>
            <a:ext cx="792088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Using</a:t>
            </a:r>
          </a:p>
          <a:p>
            <a:r>
              <a:rPr lang="en-US" dirty="0" smtClean="0"/>
              <a:t>feet</a:t>
            </a:r>
          </a:p>
          <a:p>
            <a:endParaRPr lang="th-TH" dirty="0"/>
          </a:p>
        </p:txBody>
      </p:sp>
      <p:sp>
        <p:nvSpPr>
          <p:cNvPr id="22" name="Rectangle 21"/>
          <p:cNvSpPr/>
          <p:nvPr/>
        </p:nvSpPr>
        <p:spPr>
          <a:xfrm>
            <a:off x="6023992" y="4293096"/>
            <a:ext cx="648072" cy="2257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4898153" y="3525336"/>
            <a:ext cx="1557887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Buddhist way</a:t>
            </a:r>
          </a:p>
          <a:p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>
            <a:off x="4792009" y="2905628"/>
            <a:ext cx="1303991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Respecting     </a:t>
            </a:r>
          </a:p>
          <a:p>
            <a:r>
              <a:rPr lang="en-US" dirty="0" smtClean="0"/>
              <a:t>others</a:t>
            </a:r>
            <a:endParaRPr lang="th-TH" dirty="0"/>
          </a:p>
        </p:txBody>
      </p:sp>
      <p:sp>
        <p:nvSpPr>
          <p:cNvPr id="26" name="Rounded Rectangle 25"/>
          <p:cNvSpPr/>
          <p:nvPr/>
        </p:nvSpPr>
        <p:spPr>
          <a:xfrm>
            <a:off x="4792009" y="2605554"/>
            <a:ext cx="885087" cy="300074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6096000" y="2993638"/>
            <a:ext cx="360040" cy="474738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3143672" y="4426463"/>
            <a:ext cx="1109960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29" name="Rectangle 28"/>
          <p:cNvSpPr/>
          <p:nvPr/>
        </p:nvSpPr>
        <p:spPr>
          <a:xfrm>
            <a:off x="4007768" y="5517232"/>
            <a:ext cx="1294657" cy="7200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th-TH" dirty="0"/>
          </a:p>
        </p:txBody>
      </p:sp>
      <p:sp>
        <p:nvSpPr>
          <p:cNvPr id="32" name="TextBox 31"/>
          <p:cNvSpPr txBox="1"/>
          <p:nvPr/>
        </p:nvSpPr>
        <p:spPr>
          <a:xfrm>
            <a:off x="4007768" y="5543981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Interpersonal </a:t>
            </a:r>
          </a:p>
          <a:p>
            <a:r>
              <a:rPr lang="en-US" dirty="0" smtClean="0"/>
              <a:t>space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19503" y="552833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 work</a:t>
            </a:r>
            <a:endParaRPr lang="th-TH" dirty="0"/>
          </a:p>
        </p:txBody>
      </p:sp>
      <p:sp>
        <p:nvSpPr>
          <p:cNvPr id="34" name="TextBox 33"/>
          <p:cNvSpPr txBox="1"/>
          <p:nvPr/>
        </p:nvSpPr>
        <p:spPr>
          <a:xfrm>
            <a:off x="3097535" y="4437873"/>
            <a:ext cx="1226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Dealing</a:t>
            </a:r>
          </a:p>
          <a:p>
            <a:r>
              <a:rPr lang="en-US" dirty="0" smtClean="0"/>
              <a:t>With the </a:t>
            </a:r>
          </a:p>
          <a:p>
            <a:r>
              <a:rPr lang="en-US" dirty="0" smtClean="0"/>
              <a:t>Old people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3671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ut it into action and look for the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esults:</a:t>
            </a:r>
            <a:br>
              <a:rPr lang="en-US" dirty="0" smtClean="0"/>
            </a:br>
            <a:r>
              <a:rPr lang="en-US" sz="2200" dirty="0" smtClean="0"/>
              <a:t>Who should play the roles </a:t>
            </a:r>
            <a:br>
              <a:rPr lang="en-US" sz="2200" dirty="0" smtClean="0"/>
            </a:br>
            <a:r>
              <a:rPr lang="en-US" sz="2200" dirty="0" smtClean="0"/>
              <a:t>in practicing PR strategies and activities in the ASEAN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07025"/>
            <a:ext cx="4572000" cy="4123944"/>
          </a:xfrm>
        </p:spPr>
        <p:txBody>
          <a:bodyPr>
            <a:normAutofit/>
          </a:bodyPr>
          <a:lstStyle/>
          <a:p>
            <a:r>
              <a:rPr lang="en-US" dirty="0" smtClean="0"/>
              <a:t>PR of the ASEAN Secretariat </a:t>
            </a:r>
          </a:p>
          <a:p>
            <a:r>
              <a:rPr lang="en-US" dirty="0" smtClean="0"/>
              <a:t>PR  of the local Governments</a:t>
            </a:r>
          </a:p>
          <a:p>
            <a:r>
              <a:rPr lang="en-US" dirty="0" smtClean="0"/>
              <a:t>PR in the Business Industry</a:t>
            </a:r>
          </a:p>
          <a:p>
            <a:r>
              <a:rPr lang="en-US" dirty="0" smtClean="0"/>
              <a:t>PR of the Trading  Organizations</a:t>
            </a:r>
          </a:p>
          <a:p>
            <a:r>
              <a:rPr lang="en-US" dirty="0" smtClean="0"/>
              <a:t>PR of the Academic Institutions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428656" y="2025481"/>
            <a:ext cx="4572000" cy="4123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 Agencies &amp; 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 of the Civic groups/NGOs/</a:t>
            </a:r>
          </a:p>
          <a:p>
            <a:r>
              <a:rPr lang="en-US" dirty="0"/>
              <a:t>       Associations/ Religious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Banking PR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 of the Media &amp; Entertainment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 in the healthcare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Etc</a:t>
            </a:r>
            <a:endParaRPr lang="th-TH" dirty="0"/>
          </a:p>
          <a:p>
            <a:pPr marL="45720" indent="0">
              <a:buNone/>
            </a:pPr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2493098"/>
            <a:ext cx="2707381" cy="19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34553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3472" y="116632"/>
            <a:ext cx="9509760" cy="1152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ut it into action and look for the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esults:</a:t>
            </a:r>
            <a:br>
              <a:rPr lang="en-US" dirty="0" smtClean="0"/>
            </a:br>
            <a:r>
              <a:rPr lang="en-US" sz="2000" dirty="0" smtClean="0"/>
              <a:t>Expanding our works </a:t>
            </a:r>
          </a:p>
          <a:p>
            <a:pPr algn="ctr"/>
            <a:r>
              <a:rPr lang="en-US" sz="2000" dirty="0" smtClean="0"/>
              <a:t>from branding products, services,  and managing corporate reputations </a:t>
            </a:r>
          </a:p>
          <a:p>
            <a:pPr algn="ctr"/>
            <a:r>
              <a:rPr lang="en-US" sz="2000" dirty="0"/>
              <a:t>t</a:t>
            </a:r>
            <a:r>
              <a:rPr lang="en-US" sz="2000" dirty="0" smtClean="0"/>
              <a:t>o the reuniting the ASEAN way of peacefully live in the ASEAN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03" y="3657961"/>
            <a:ext cx="194310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046" y="5013176"/>
            <a:ext cx="37433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825" y="3577701"/>
            <a:ext cx="1486074" cy="1113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058" y="3589288"/>
            <a:ext cx="1405468" cy="1091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899" y="1577736"/>
            <a:ext cx="2619375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352" y="2210020"/>
            <a:ext cx="23786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offices</a:t>
            </a:r>
          </a:p>
          <a:p>
            <a:r>
              <a:rPr lang="en-US" dirty="0" smtClean="0"/>
              <a:t>On airs</a:t>
            </a:r>
          </a:p>
          <a:p>
            <a:r>
              <a:rPr lang="en-US" dirty="0" smtClean="0"/>
              <a:t>In news</a:t>
            </a:r>
          </a:p>
          <a:p>
            <a:r>
              <a:rPr lang="en-US" dirty="0" smtClean="0"/>
              <a:t>On Lines</a:t>
            </a:r>
          </a:p>
          <a:p>
            <a:r>
              <a:rPr lang="en-US" dirty="0" smtClean="0"/>
              <a:t>On wires</a:t>
            </a:r>
          </a:p>
          <a:p>
            <a:r>
              <a:rPr lang="en-US" dirty="0" smtClean="0"/>
              <a:t>Off lines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Events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Activites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Publicity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Personal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48680" y="2060704"/>
            <a:ext cx="338567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&amp; Services Branding</a:t>
            </a:r>
          </a:p>
          <a:p>
            <a:r>
              <a:rPr lang="en-US" dirty="0" smtClean="0"/>
              <a:t>Stakeholders  relations</a:t>
            </a:r>
          </a:p>
          <a:p>
            <a:r>
              <a:rPr lang="en-US" dirty="0" smtClean="0"/>
              <a:t>AC information &amp; stories sharing</a:t>
            </a:r>
          </a:p>
          <a:p>
            <a:r>
              <a:rPr lang="en-US" dirty="0" smtClean="0"/>
              <a:t>Rules and regulation awareness &amp;</a:t>
            </a:r>
          </a:p>
          <a:p>
            <a:r>
              <a:rPr lang="en-US" dirty="0" smtClean="0"/>
              <a:t>actions</a:t>
            </a:r>
          </a:p>
          <a:p>
            <a:r>
              <a:rPr lang="en-US" dirty="0" smtClean="0"/>
              <a:t>AE Campaigning</a:t>
            </a:r>
          </a:p>
          <a:p>
            <a:r>
              <a:rPr lang="en-US" dirty="0" smtClean="0"/>
              <a:t>ASEAN Public Event </a:t>
            </a:r>
          </a:p>
          <a:p>
            <a:r>
              <a:rPr lang="en-US" dirty="0" smtClean="0"/>
              <a:t>Issues management</a:t>
            </a:r>
          </a:p>
          <a:p>
            <a:r>
              <a:rPr lang="en-US" dirty="0" smtClean="0"/>
              <a:t>Crisis communication</a:t>
            </a:r>
          </a:p>
          <a:p>
            <a:r>
              <a:rPr lang="en-US" dirty="0" smtClean="0"/>
              <a:t>Peace building &amp; management</a:t>
            </a:r>
          </a:p>
          <a:p>
            <a:r>
              <a:rPr lang="en-US" dirty="0" smtClean="0"/>
              <a:t>ASEAN Security </a:t>
            </a:r>
            <a:r>
              <a:rPr lang="en-US" dirty="0" err="1" smtClean="0"/>
              <a:t>Stabilziation</a:t>
            </a:r>
            <a:endParaRPr lang="en-US" dirty="0" smtClean="0"/>
          </a:p>
          <a:p>
            <a:r>
              <a:rPr lang="en-US" dirty="0" smtClean="0"/>
              <a:t>Etc.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62661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3472" y="116632"/>
            <a:ext cx="9509760" cy="1152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ut it into action and look for the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esults:</a:t>
            </a:r>
            <a:br>
              <a:rPr lang="en-US" dirty="0" smtClean="0"/>
            </a:br>
            <a:r>
              <a:rPr lang="en-US" sz="2000" dirty="0" smtClean="0"/>
              <a:t>Empowering the soft culture for ASEAN Spirit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216556" y="2204456"/>
            <a:ext cx="24400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Fairs &amp; Festivals</a:t>
            </a:r>
          </a:p>
          <a:p>
            <a:r>
              <a:rPr lang="en-US" dirty="0" smtClean="0"/>
              <a:t>Movies</a:t>
            </a:r>
          </a:p>
          <a:p>
            <a:r>
              <a:rPr lang="en-US" dirty="0" smtClean="0"/>
              <a:t>Television series</a:t>
            </a:r>
          </a:p>
          <a:p>
            <a:r>
              <a:rPr lang="en-US" dirty="0" smtClean="0"/>
              <a:t>Game shows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Concert</a:t>
            </a:r>
          </a:p>
          <a:p>
            <a:r>
              <a:rPr lang="en-US" dirty="0" smtClean="0"/>
              <a:t>Musical Shows</a:t>
            </a:r>
          </a:p>
          <a:p>
            <a:r>
              <a:rPr lang="en-US" dirty="0" smtClean="0"/>
              <a:t>Branded Entertainment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206890"/>
            <a:ext cx="1175395" cy="1494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39" y="2206890"/>
            <a:ext cx="1019745" cy="1453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4001215"/>
            <a:ext cx="3581400" cy="1276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217" y="1563413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4615577"/>
            <a:ext cx="3467100" cy="1323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960" y="4820107"/>
            <a:ext cx="1218199" cy="12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23265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4221" y="404664"/>
            <a:ext cx="10155480" cy="116503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Challenging our “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ublic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elationships</a:t>
            </a:r>
            <a:r>
              <a:rPr lang="en-US" dirty="0"/>
              <a:t>”: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Framing the stories of </a:t>
            </a:r>
            <a:br>
              <a:rPr lang="en-US" sz="2200" dirty="0" smtClean="0"/>
            </a:br>
            <a:r>
              <a:rPr lang="en-US" sz="2200" dirty="0" smtClean="0"/>
              <a:t>Friends </a:t>
            </a:r>
            <a:r>
              <a:rPr lang="en-US" sz="2200" dirty="0"/>
              <a:t>or Foes</a:t>
            </a:r>
            <a:endParaRPr lang="th-TH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Friends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Relatives by Bloods, Marriage &amp; Migrations</a:t>
            </a:r>
          </a:p>
          <a:p>
            <a:r>
              <a:rPr lang="en-US" dirty="0" smtClean="0"/>
              <a:t>Common Beliefs &amp; Behaviors</a:t>
            </a:r>
          </a:p>
          <a:p>
            <a:r>
              <a:rPr lang="en-US" dirty="0" smtClean="0"/>
              <a:t>Formal Invitation &amp; Visits among leaders of the old days, and during these days.</a:t>
            </a:r>
          </a:p>
          <a:p>
            <a:r>
              <a:rPr lang="en-US" dirty="0" smtClean="0"/>
              <a:t>Trading </a:t>
            </a:r>
          </a:p>
          <a:p>
            <a:r>
              <a:rPr lang="en-US" dirty="0" smtClean="0"/>
              <a:t>Helping hands during the critical points in time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78880" y="1953779"/>
            <a:ext cx="4572000" cy="766588"/>
          </a:xfrm>
        </p:spPr>
        <p:txBody>
          <a:bodyPr/>
          <a:lstStyle/>
          <a:p>
            <a:r>
              <a:rPr lang="en-US" dirty="0" smtClean="0"/>
              <a:t>Foes</a:t>
            </a:r>
            <a:endParaRPr lang="en-US" dirty="0"/>
          </a:p>
          <a:p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Local  Wars  of  the old days</a:t>
            </a:r>
          </a:p>
          <a:p>
            <a:r>
              <a:rPr lang="en-US" dirty="0" smtClean="0"/>
              <a:t>Influences from the “important” Public Figures, Values, Beliefs, Norms local people have accepted from time to time.</a:t>
            </a:r>
          </a:p>
          <a:p>
            <a:r>
              <a:rPr lang="en-US" dirty="0" smtClean="0"/>
              <a:t>Power of those who were in power during the colonial days.</a:t>
            </a:r>
          </a:p>
          <a:p>
            <a:r>
              <a:rPr lang="en-US" dirty="0" smtClean="0"/>
              <a:t>Etc.</a:t>
            </a:r>
          </a:p>
          <a:p>
            <a:pPr marL="365760" lvl="1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18862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692696"/>
            <a:ext cx="6590733" cy="3598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1584" y="4941168"/>
            <a:ext cx="767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now in the “same bus” driving on the same road to the final destination.</a:t>
            </a:r>
          </a:p>
          <a:p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52418"/>
            <a:ext cx="1253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Exposure-Awareness-Acknowledge-Understanding-Attitude shift-Action-Reaction- Reproduction- Spreading news and information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11453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828" y="836712"/>
            <a:ext cx="3756050" cy="4794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71" y="2412820"/>
            <a:ext cx="214312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10" y="2420889"/>
            <a:ext cx="3564627" cy="18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32421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9" y="1340768"/>
            <a:ext cx="11809312" cy="21602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As Public Relations </a:t>
            </a:r>
            <a:r>
              <a:rPr lang="en-US" sz="3600" dirty="0" err="1" smtClean="0"/>
              <a:t>Professioners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FF0000"/>
                </a:solidFill>
              </a:rPr>
              <a:t>PRP</a:t>
            </a:r>
            <a:r>
              <a:rPr lang="en-US" sz="3600" dirty="0" smtClean="0"/>
              <a:t>),  </a:t>
            </a:r>
            <a:br>
              <a:rPr lang="en-US" sz="3600" dirty="0" smtClean="0"/>
            </a:br>
            <a:r>
              <a:rPr lang="en-US" sz="3600" dirty="0" smtClean="0"/>
              <a:t>we need to </a:t>
            </a:r>
            <a:r>
              <a:rPr lang="en-US" sz="3600" dirty="0" smtClean="0">
                <a:solidFill>
                  <a:srgbClr val="FF0000"/>
                </a:solidFill>
              </a:rPr>
              <a:t>“Put”</a:t>
            </a:r>
            <a:r>
              <a:rPr lang="en-US" sz="3600" dirty="0" smtClean="0"/>
              <a:t> ourselves into others’ </a:t>
            </a:r>
            <a:r>
              <a:rPr lang="en-US" sz="3600" dirty="0"/>
              <a:t>p</a:t>
            </a:r>
            <a:r>
              <a:rPr lang="en-US" sz="3600" dirty="0" smtClean="0"/>
              <a:t>osition, </a:t>
            </a:r>
            <a:br>
              <a:rPr lang="en-US" sz="3600" dirty="0" smtClean="0"/>
            </a:br>
            <a:r>
              <a:rPr lang="en-US" sz="3600" dirty="0" smtClean="0"/>
              <a:t>To </a:t>
            </a:r>
            <a:r>
              <a:rPr lang="en-US" sz="3600" dirty="0" smtClean="0">
                <a:solidFill>
                  <a:srgbClr val="FF0000"/>
                </a:solidFill>
              </a:rPr>
              <a:t>“Recognize”</a:t>
            </a:r>
            <a:r>
              <a:rPr lang="en-US" sz="3600" dirty="0" smtClean="0"/>
              <a:t> both the commonality &amp; differences we share,</a:t>
            </a:r>
            <a:br>
              <a:rPr lang="en-US" sz="3600" dirty="0" smtClean="0"/>
            </a:br>
            <a:r>
              <a:rPr lang="en-US" sz="3600" dirty="0" smtClean="0"/>
              <a:t>and to </a:t>
            </a:r>
            <a:r>
              <a:rPr lang="en-US" sz="3600" dirty="0" smtClean="0">
                <a:solidFill>
                  <a:srgbClr val="FF0000"/>
                </a:solidFill>
              </a:rPr>
              <a:t>“Practice”</a:t>
            </a:r>
            <a:r>
              <a:rPr lang="en-US" sz="3600" dirty="0" smtClean="0"/>
              <a:t> in managing “trust” among stakeholders”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703512" y="4725144"/>
            <a:ext cx="9144000" cy="1143000"/>
          </a:xfrm>
        </p:spPr>
        <p:txBody>
          <a:bodyPr/>
          <a:lstStyle/>
          <a:p>
            <a:pPr lvl="0"/>
            <a:r>
              <a:rPr lang="en-US" dirty="0" err="1" smtClean="0"/>
              <a:t>Parichart</a:t>
            </a:r>
            <a:r>
              <a:rPr lang="en-US" dirty="0" smtClean="0"/>
              <a:t> </a:t>
            </a:r>
            <a:r>
              <a:rPr lang="en-US" dirty="0" err="1" smtClean="0"/>
              <a:t>Sthapitanonda</a:t>
            </a:r>
            <a:endParaRPr lang="en-US" dirty="0" smtClean="0"/>
          </a:p>
          <a:p>
            <a:pPr lvl="0"/>
            <a:r>
              <a:rPr lang="en-US" dirty="0" smtClean="0"/>
              <a:t>Professor, </a:t>
            </a:r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28173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0648"/>
            <a:ext cx="9509760" cy="801376"/>
          </a:xfrm>
        </p:spPr>
        <p:txBody>
          <a:bodyPr/>
          <a:lstStyle/>
          <a:p>
            <a:r>
              <a:rPr lang="en-US" dirty="0" smtClean="0"/>
              <a:t>Our Long History of “Relationships”: Friends or Foes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1484784"/>
            <a:ext cx="6480720" cy="4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663962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836712"/>
            <a:ext cx="11640616" cy="864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P</a:t>
            </a:r>
            <a:r>
              <a:rPr lang="en-US" sz="4400" dirty="0" smtClean="0"/>
              <a:t>ublicly </a:t>
            </a:r>
            <a:r>
              <a:rPr lang="en-US" sz="4400" dirty="0" smtClean="0">
                <a:solidFill>
                  <a:srgbClr val="FF0000"/>
                </a:solidFill>
              </a:rPr>
              <a:t>R</a:t>
            </a:r>
            <a:r>
              <a:rPr lang="en-US" sz="4400" dirty="0" smtClean="0"/>
              <a:t>ecognizing </a:t>
            </a:r>
            <a:br>
              <a:rPr lang="en-US" sz="4400" dirty="0" smtClean="0"/>
            </a:br>
            <a:r>
              <a:rPr lang="en-US" sz="2200" dirty="0" smtClean="0"/>
              <a:t>our similarity in the pre-historical days: </a:t>
            </a:r>
            <a:br>
              <a:rPr lang="en-US" sz="2200" dirty="0" smtClean="0"/>
            </a:br>
            <a:r>
              <a:rPr lang="en-US" sz="2200" dirty="0" smtClean="0"/>
              <a:t>Local villages and lives in what is called the “ASEAN”</a:t>
            </a:r>
            <a:r>
              <a:rPr lang="en-US" dirty="0" smtClean="0"/>
              <a:t>  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104477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131" y="2104477"/>
            <a:ext cx="2791465" cy="1760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4077072"/>
            <a:ext cx="2524125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380" y="4077072"/>
            <a:ext cx="2438400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999" y="4077072"/>
            <a:ext cx="2505075" cy="1819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22276" y="5928923"/>
            <a:ext cx="288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Good lives by the rivers, sea,</a:t>
            </a:r>
          </a:p>
          <a:p>
            <a:pPr algn="ctr"/>
            <a:r>
              <a:rPr lang="en-US" dirty="0" smtClean="0"/>
              <a:t>And hilly areas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38305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870" y="2372453"/>
            <a:ext cx="2453258" cy="1839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420888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37" y="2372453"/>
            <a:ext cx="2700734" cy="1780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4" y="4509120"/>
            <a:ext cx="2090936" cy="1568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024" y="4509120"/>
            <a:ext cx="2221979" cy="1481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956" y="404664"/>
            <a:ext cx="5029636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12984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232831"/>
            <a:ext cx="950976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P</a:t>
            </a:r>
            <a:r>
              <a:rPr lang="en-US" sz="4400" dirty="0"/>
              <a:t>ublicly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en-US" sz="4400" dirty="0"/>
              <a:t>ecognizing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2200" dirty="0"/>
              <a:t>our similarity in our history: </a:t>
            </a:r>
            <a:br>
              <a:rPr lang="en-US" sz="2200" dirty="0"/>
            </a:br>
            <a:r>
              <a:rPr lang="en-US" sz="2200" dirty="0" smtClean="0"/>
              <a:t>The </a:t>
            </a:r>
            <a:r>
              <a:rPr lang="en-US" sz="2200" dirty="0"/>
              <a:t>religious places of ASEAN</a:t>
            </a:r>
            <a:endParaRPr lang="th-TH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1932770"/>
            <a:ext cx="251460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11" y="3933056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232" y="4005064"/>
            <a:ext cx="4737930" cy="2460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554" y="1780645"/>
            <a:ext cx="2486025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895" y="1793703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344" y="402584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788649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456" y="260648"/>
            <a:ext cx="9509760" cy="18223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P</a:t>
            </a:r>
            <a:r>
              <a:rPr lang="en-US" sz="4400" dirty="0"/>
              <a:t>ublicly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en-US" sz="4400" dirty="0"/>
              <a:t>ecognizing 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2200" dirty="0"/>
              <a:t>our similarity in </a:t>
            </a:r>
            <a:r>
              <a:rPr lang="en-US" sz="2200" dirty="0" smtClean="0"/>
              <a:t>our history: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T</a:t>
            </a:r>
            <a:r>
              <a:rPr lang="en-US" sz="2200" dirty="0" smtClean="0"/>
              <a:t>he religious places of ASEAN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59" y="21588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151" y="2177852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4437475"/>
            <a:ext cx="280987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693" y="4398855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918" y="2158848"/>
            <a:ext cx="2495550" cy="1838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92" y="4025702"/>
            <a:ext cx="1690129" cy="2256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5671" y="4327937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8318" y="221502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58659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02" y="1938735"/>
            <a:ext cx="25908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414908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41" y="193873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980" y="1886347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592" y="4047436"/>
            <a:ext cx="1847850" cy="246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216" y="3919760"/>
            <a:ext cx="1847850" cy="246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8870" y="1788289"/>
            <a:ext cx="2466975" cy="1847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79717" y="2711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/>
              <a:t>ublicly </a:t>
            </a:r>
            <a:r>
              <a:rPr lang="en-US" sz="3600" dirty="0">
                <a:solidFill>
                  <a:srgbClr val="FF0000"/>
                </a:solidFill>
              </a:rPr>
              <a:t>R</a:t>
            </a:r>
            <a:r>
              <a:rPr lang="en-US" sz="3600" dirty="0"/>
              <a:t>ecognizing 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dirty="0"/>
              <a:t>our similarity in our history: </a:t>
            </a:r>
            <a:br>
              <a:rPr lang="en-US" dirty="0"/>
            </a:br>
            <a:r>
              <a:rPr lang="en-US" dirty="0"/>
              <a:t>The religious places of ASEAN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11101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3472" y="232831"/>
            <a:ext cx="950976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P</a:t>
            </a:r>
            <a:r>
              <a:rPr lang="en-US" sz="4400" dirty="0"/>
              <a:t>ublicly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en-US" sz="4400" dirty="0"/>
              <a:t>ecognizing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2200" dirty="0"/>
              <a:t>our </a:t>
            </a:r>
            <a:r>
              <a:rPr lang="en-US" sz="2200" dirty="0" smtClean="0"/>
              <a:t>differences: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The variety of ASEAN languages and the “similarity” in conveying message </a:t>
            </a:r>
            <a:endParaRPr lang="th-TH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429583"/>
            <a:ext cx="3757425" cy="3911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276872"/>
            <a:ext cx="3366120" cy="2244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2276872"/>
            <a:ext cx="3367458" cy="2244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9913" y="5157192"/>
            <a:ext cx="377532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Standardization vs Localization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English – Chinese - Bahasa – 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Sansakrit</a:t>
            </a:r>
            <a:r>
              <a:rPr lang="en-US" dirty="0" smtClean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chemeClr val="bg1"/>
                </a:solidFill>
              </a:rPr>
              <a:t>Arabic </a:t>
            </a:r>
            <a:r>
              <a:rPr lang="en-US" dirty="0" smtClean="0">
                <a:solidFill>
                  <a:schemeClr val="bg1"/>
                </a:solidFill>
              </a:rPr>
              <a:t>- Infographic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– Body language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17100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0</TotalTime>
  <Words>662</Words>
  <Application>Microsoft Office PowerPoint</Application>
  <PresentationFormat>Custom</PresentationFormat>
  <Paragraphs>108</Paragraphs>
  <Slides>17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Banded Design Blue 16x9</vt:lpstr>
      <vt:lpstr>“Public Relations Practice in ASEAN Economic Community: Friendship &amp; Mutual Understanding Among ASEAN PR Practitioners”</vt:lpstr>
      <vt:lpstr>As Public Relations Professioners (PRP),   we need to “Put” ourselves into others’ position,  To “Recognize” both the commonality &amp; differences we share, and to “Practice” in managing “trust” among stakeholders”</vt:lpstr>
      <vt:lpstr>Our Long History of “Relationships”: Friends or Foes</vt:lpstr>
      <vt:lpstr>Publicly Recognizing  our similarity in the pre-historical days:  Local villages and lives in what is called the “ASEAN”  </vt:lpstr>
      <vt:lpstr>Slide 5</vt:lpstr>
      <vt:lpstr>Publicly Recognizing  our similarity in our history:  The religious places of ASEAN</vt:lpstr>
      <vt:lpstr>   Publicly Recognizing  our similarity in our history:  The religious places of ASEAN  </vt:lpstr>
      <vt:lpstr>Slide 8</vt:lpstr>
      <vt:lpstr>Publicly Recognizing  our differences:  The variety of ASEAN languages and the “similarity” in conveying message </vt:lpstr>
      <vt:lpstr>Publicly Recognizing  our differences:  The variety of our currencies &amp; calculation capability</vt:lpstr>
      <vt:lpstr>Publicly Respecting the others:  The variety of our cultures &amp; codes of conduct</vt:lpstr>
      <vt:lpstr>Put it into action and look for the Results: Who should play the roles  in practicing PR strategies and activities in the ASEAN </vt:lpstr>
      <vt:lpstr>Slide 13</vt:lpstr>
      <vt:lpstr>Slide 14</vt:lpstr>
      <vt:lpstr>Challenging our “Public Relationships”:  Framing the stories of  Friends or Foes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2015-02-05T04:38:25Z</dcterms:created>
  <dcterms:modified xsi:type="dcterms:W3CDTF">2015-02-05T04:40:09Z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