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27"/>
  </p:notesMasterIdLst>
  <p:sldIdLst>
    <p:sldId id="312" r:id="rId2"/>
    <p:sldId id="448" r:id="rId3"/>
    <p:sldId id="449" r:id="rId4"/>
    <p:sldId id="450" r:id="rId5"/>
    <p:sldId id="451" r:id="rId6"/>
    <p:sldId id="452" r:id="rId7"/>
    <p:sldId id="453" r:id="rId8"/>
    <p:sldId id="456" r:id="rId9"/>
    <p:sldId id="457" r:id="rId10"/>
    <p:sldId id="446" r:id="rId11"/>
    <p:sldId id="458" r:id="rId12"/>
    <p:sldId id="447" r:id="rId13"/>
    <p:sldId id="436" r:id="rId14"/>
    <p:sldId id="437" r:id="rId15"/>
    <p:sldId id="438" r:id="rId16"/>
    <p:sldId id="439" r:id="rId17"/>
    <p:sldId id="440" r:id="rId18"/>
    <p:sldId id="441" r:id="rId19"/>
    <p:sldId id="442" r:id="rId20"/>
    <p:sldId id="443" r:id="rId21"/>
    <p:sldId id="444" r:id="rId22"/>
    <p:sldId id="445" r:id="rId23"/>
    <p:sldId id="433" r:id="rId24"/>
    <p:sldId id="460" r:id="rId25"/>
    <p:sldId id="45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19745D"/>
    <a:srgbClr val="CDC49E"/>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100" d="100"/>
          <a:sy n="100" d="100"/>
        </p:scale>
        <p:origin x="-584" y="-88"/>
      </p:cViewPr>
      <p:guideLst>
        <p:guide orient="horz" pos="2160"/>
        <p:guide pos="2880"/>
      </p:guideLst>
    </p:cSldViewPr>
  </p:slideViewPr>
  <p:notesTextViewPr>
    <p:cViewPr>
      <p:scale>
        <a:sx n="1" d="1"/>
        <a:sy n="1" d="1"/>
      </p:scale>
      <p:origin x="0" y="0"/>
    </p:cViewPr>
  </p:notesTextViewPr>
  <p:sorterViewPr>
    <p:cViewPr>
      <p:scale>
        <a:sx n="200" d="100"/>
        <a:sy n="200" d="100"/>
      </p:scale>
      <p:origin x="0" y="24992"/>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F5C74C-85C2-BD40-87C4-B8B693686E23}" type="datetimeFigureOut">
              <a:rPr lang="en-US" smtClean="0"/>
              <a:pPr/>
              <a:t>2/4/15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B4FFE7-DA02-6640-8197-F0A981856E18}"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087935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B4FFE7-DA02-6640-8197-F0A981856E18}"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B4FFE7-DA02-6640-8197-F0A981856E18}"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B4FFE7-DA02-6640-8197-F0A981856E18}"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B4FFE7-DA02-6640-8197-F0A981856E18}" type="slidenum">
              <a:rPr lang="en-US" smtClean="0"/>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B4FFE7-DA02-6640-8197-F0A981856E18}" type="slidenum">
              <a:rPr lang="en-US" smtClean="0"/>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B4FFE7-DA02-6640-8197-F0A981856E18}" type="slidenum">
              <a:rPr lang="en-US" smtClean="0"/>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B4FFE7-DA02-6640-8197-F0A981856E18}"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miter lim="800000"/>
            <a:headEnd/>
            <a:tailEnd/>
          </a:ln>
        </p:spPr>
        <p:txBody>
          <a:bodyPr/>
          <a:lstStyle/>
          <a:p>
            <a:fld id="{D5638595-8C67-5545-8783-F95540F94BCE}" type="slidenum">
              <a:rPr lang="en-US"/>
              <a:pPr/>
              <a:t>3</a:t>
            </a:fld>
            <a:endParaRPr 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miter lim="800000"/>
            <a:headEnd/>
            <a:tailEnd/>
          </a:ln>
        </p:spPr>
        <p:txBody>
          <a:bodyPr/>
          <a:lstStyle/>
          <a:p>
            <a:fld id="{EE308351-564E-CE47-8B7C-69D17FC94B75}" type="slidenum">
              <a:rPr lang="en-US"/>
              <a:pPr/>
              <a:t>4</a:t>
            </a:fld>
            <a:endParaRPr 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B4FFE7-DA02-6640-8197-F0A981856E18}"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B4FFE7-DA02-6640-8197-F0A981856E18}"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B4FFE7-DA02-6640-8197-F0A981856E18}" type="slidenum">
              <a:rPr lang="en-US" smtClean="0"/>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B4FFE7-DA02-6640-8197-F0A981856E18}"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B4FFE7-DA02-6640-8197-F0A981856E18}" type="slidenum">
              <a:rPr lang="en-US" smtClean="0"/>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B4FFE7-DA02-6640-8197-F0A981856E18}"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9E1FFE-58D5-4448-9F29-47D922CC0DE2}" type="datetimeFigureOut">
              <a:rPr lang="en-US" smtClean="0"/>
              <a:pPr/>
              <a:t>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05E2C-3AE7-49D8-A5E2-A63FE7B3D4A6}"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40515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9E1FFE-58D5-4448-9F29-47D922CC0DE2}" type="datetimeFigureOut">
              <a:rPr lang="en-US" smtClean="0"/>
              <a:pPr/>
              <a:t>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05E2C-3AE7-49D8-A5E2-A63FE7B3D4A6}"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38868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9E1FFE-58D5-4448-9F29-47D922CC0DE2}" type="datetimeFigureOut">
              <a:rPr lang="en-US" smtClean="0"/>
              <a:pPr/>
              <a:t>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05E2C-3AE7-49D8-A5E2-A63FE7B3D4A6}"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92501693"/>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9E1FFE-58D5-4448-9F29-47D922CC0DE2}" type="datetimeFigureOut">
              <a:rPr lang="en-US" smtClean="0"/>
              <a:pPr/>
              <a:t>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05E2C-3AE7-49D8-A5E2-A63FE7B3D4A6}"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64463852"/>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9E1FFE-58D5-4448-9F29-47D922CC0DE2}" type="datetimeFigureOut">
              <a:rPr lang="en-US" smtClean="0"/>
              <a:pPr/>
              <a:t>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05E2C-3AE7-49D8-A5E2-A63FE7B3D4A6}"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0824823"/>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9E1FFE-58D5-4448-9F29-47D922CC0DE2}" type="datetimeFigureOut">
              <a:rPr lang="en-US" smtClean="0"/>
              <a:pPr/>
              <a:t>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05E2C-3AE7-49D8-A5E2-A63FE7B3D4A6}"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15549058"/>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9E1FFE-58D5-4448-9F29-47D922CC0DE2}" type="datetimeFigureOut">
              <a:rPr lang="en-US" smtClean="0"/>
              <a:pPr/>
              <a:t>2/4/15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705E2C-3AE7-49D8-A5E2-A63FE7B3D4A6}"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09751937"/>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9E1FFE-58D5-4448-9F29-47D922CC0DE2}" type="datetimeFigureOut">
              <a:rPr lang="en-US" smtClean="0"/>
              <a:pPr/>
              <a:t>2/4/15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705E2C-3AE7-49D8-A5E2-A63FE7B3D4A6}"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54114609"/>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9E1FFE-58D5-4448-9F29-47D922CC0DE2}" type="datetimeFigureOut">
              <a:rPr lang="en-US" smtClean="0"/>
              <a:pPr/>
              <a:t>2/4/15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705E2C-3AE7-49D8-A5E2-A63FE7B3D4A6}"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37974644"/>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9E1FFE-58D5-4448-9F29-47D922CC0DE2}" type="datetimeFigureOut">
              <a:rPr lang="en-US" smtClean="0"/>
              <a:pPr/>
              <a:t>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05E2C-3AE7-49D8-A5E2-A63FE7B3D4A6}"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51632076"/>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9E1FFE-58D5-4448-9F29-47D922CC0DE2}" type="datetimeFigureOut">
              <a:rPr lang="en-US" smtClean="0"/>
              <a:pPr/>
              <a:t>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05E2C-3AE7-49D8-A5E2-A63FE7B3D4A6}"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32321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9E1FFE-58D5-4448-9F29-47D922CC0DE2}" type="datetimeFigureOut">
              <a:rPr lang="en-US" smtClean="0"/>
              <a:pPr/>
              <a:t>2/4/15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705E2C-3AE7-49D8-A5E2-A63FE7B3D4A6}"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00051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7772400" cy="2514600"/>
          </a:xfrm>
        </p:spPr>
        <p:txBody>
          <a:bodyPr>
            <a:noAutofit/>
          </a:bodyPr>
          <a:lstStyle/>
          <a:p>
            <a:pPr algn="ctr">
              <a:buNone/>
            </a:pPr>
            <a:r>
              <a:rPr lang="en-US" sz="9600" dirty="0" smtClean="0">
                <a:solidFill>
                  <a:srgbClr val="0000FF"/>
                </a:solidFill>
              </a:rPr>
              <a:t>   </a:t>
            </a:r>
            <a:r>
              <a:rPr lang="en-US" sz="9600" b="1" dirty="0" smtClean="0">
                <a:solidFill>
                  <a:srgbClr val="0000FF"/>
                </a:solidFill>
                <a:latin typeface="Tahoma"/>
                <a:cs typeface="Tahoma"/>
              </a:rPr>
              <a:t>Ethical PR Practice</a:t>
            </a:r>
          </a:p>
        </p:txBody>
      </p:sp>
      <p:sp>
        <p:nvSpPr>
          <p:cNvPr id="4" name="TextBox 3"/>
          <p:cNvSpPr txBox="1"/>
          <p:nvPr/>
        </p:nvSpPr>
        <p:spPr>
          <a:xfrm>
            <a:off x="2133600" y="4419600"/>
            <a:ext cx="5029200" cy="2753856"/>
          </a:xfrm>
          <a:prstGeom prst="rect">
            <a:avLst/>
          </a:prstGeom>
          <a:noFill/>
        </p:spPr>
        <p:txBody>
          <a:bodyPr wrap="square" rtlCol="0">
            <a:spAutoFit/>
          </a:bodyPr>
          <a:lstStyle/>
          <a:p>
            <a:pPr algn="ctr">
              <a:buNone/>
            </a:pPr>
            <a:r>
              <a:rPr lang="en-US" sz="2400" b="1" dirty="0" smtClean="0"/>
              <a:t>Bong R. Osorio</a:t>
            </a:r>
          </a:p>
          <a:p>
            <a:pPr algn="ctr">
              <a:buNone/>
            </a:pPr>
            <a:r>
              <a:rPr lang="en-US" sz="2400" b="1" dirty="0" smtClean="0"/>
              <a:t>President, Public Relations Society of the Philippines </a:t>
            </a:r>
            <a:r>
              <a:rPr lang="en-US" sz="2400" b="1" dirty="0" smtClean="0"/>
              <a:t> </a:t>
            </a:r>
          </a:p>
          <a:p>
            <a:pPr algn="ctr">
              <a:buNone/>
            </a:pPr>
            <a:r>
              <a:rPr lang="en-US" sz="2400" b="1" dirty="0" smtClean="0"/>
              <a:t>1</a:t>
            </a:r>
            <a:r>
              <a:rPr lang="en-US" sz="2400" b="1" baseline="30000" dirty="0" smtClean="0"/>
              <a:t>st</a:t>
            </a:r>
            <a:r>
              <a:rPr lang="en-US" sz="2400" b="1" dirty="0" smtClean="0"/>
              <a:t> ASEAN PR Summit</a:t>
            </a:r>
          </a:p>
          <a:p>
            <a:pPr algn="ctr">
              <a:buNone/>
            </a:pPr>
            <a:r>
              <a:rPr lang="en-US" sz="2400" b="1" dirty="0" err="1" smtClean="0"/>
              <a:t>Batam</a:t>
            </a:r>
            <a:r>
              <a:rPr lang="en-US" sz="2400" b="1" dirty="0" smtClean="0"/>
              <a:t>, Indonesia</a:t>
            </a:r>
          </a:p>
          <a:p>
            <a:pPr algn="ctr">
              <a:buNone/>
            </a:pPr>
            <a:r>
              <a:rPr lang="en-US" sz="2400" b="1" dirty="0" smtClean="0"/>
              <a:t>February 5, 2015</a:t>
            </a:r>
            <a:endParaRPr lang="en-US" sz="2400" b="1" dirty="0" smtClean="0"/>
          </a:p>
          <a:p>
            <a:pPr algn="ctr">
              <a:buNone/>
            </a:pPr>
            <a:r>
              <a:rPr lang="en-US" sz="2400" b="1" dirty="0" smtClean="0"/>
              <a:t>     </a:t>
            </a:r>
            <a:endParaRPr lang="en-US" sz="2400" b="1" dirty="0"/>
          </a:p>
        </p:txBody>
      </p:sp>
      <p:pic>
        <p:nvPicPr>
          <p:cNvPr id="5" name="Picture 4" descr="PRSP logo.jpg"/>
          <p:cNvPicPr/>
          <p:nvPr/>
        </p:nvPicPr>
        <p:blipFill>
          <a:blip r:embed="rId2" cstate="print"/>
          <a:stretch>
            <a:fillRect/>
          </a:stretch>
        </p:blipFill>
        <p:spPr>
          <a:xfrm>
            <a:off x="1976699" y="628650"/>
            <a:ext cx="597535" cy="800100"/>
          </a:xfrm>
          <a:prstGeom prst="rect">
            <a:avLst/>
          </a:prstGeom>
        </p:spPr>
      </p:pic>
      <p:sp>
        <p:nvSpPr>
          <p:cNvPr id="6" name="Rectangle 5"/>
          <p:cNvSpPr/>
          <p:nvPr/>
        </p:nvSpPr>
        <p:spPr>
          <a:xfrm>
            <a:off x="2590800" y="790161"/>
            <a:ext cx="5410200" cy="369332"/>
          </a:xfrm>
          <a:prstGeom prst="rect">
            <a:avLst/>
          </a:prstGeom>
        </p:spPr>
        <p:txBody>
          <a:bodyPr wrap="square">
            <a:spAutoFit/>
          </a:bodyPr>
          <a:lstStyle/>
          <a:p>
            <a:r>
              <a:rPr lang="en-US" b="1" dirty="0"/>
              <a:t>PUBLIC RELATIONS SOCIETY OF THE PHILIPPINES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29139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91600" cy="3124200"/>
          </a:xfrm>
        </p:spPr>
        <p:txBody>
          <a:bodyPr>
            <a:noAutofit/>
          </a:bodyPr>
          <a:lstStyle/>
          <a:p>
            <a:pPr algn="ctr">
              <a:buNone/>
            </a:pPr>
            <a:r>
              <a:rPr lang="en-US" sz="5800" b="1" dirty="0" smtClean="0">
                <a:latin typeface="Tahoma"/>
                <a:cs typeface="Tahoma"/>
              </a:rPr>
              <a:t>12</a:t>
            </a:r>
            <a:r>
              <a:rPr lang="en-US" sz="5800" b="1" dirty="0" smtClean="0">
                <a:latin typeface="Tahoma"/>
                <a:cs typeface="Tahoma"/>
              </a:rPr>
              <a:t> General </a:t>
            </a:r>
            <a:r>
              <a:rPr lang="en-US" sz="5800" b="1" dirty="0" smtClean="0">
                <a:latin typeface="Tahoma"/>
                <a:cs typeface="Tahoma"/>
              </a:rPr>
              <a:t>P</a:t>
            </a:r>
            <a:r>
              <a:rPr lang="en-US" sz="5800" b="1" dirty="0" smtClean="0">
                <a:latin typeface="Tahoma"/>
                <a:cs typeface="Tahoma"/>
              </a:rPr>
              <a:t>rinciples </a:t>
            </a:r>
          </a:p>
          <a:p>
            <a:pPr algn="ctr">
              <a:buNone/>
            </a:pPr>
            <a:r>
              <a:rPr lang="en-US" sz="5800" b="1" dirty="0" smtClean="0">
                <a:latin typeface="Tahoma"/>
                <a:cs typeface="Tahoma"/>
              </a:rPr>
              <a:t>of </a:t>
            </a:r>
            <a:r>
              <a:rPr lang="en-US" sz="5800" b="1" dirty="0" smtClean="0">
                <a:latin typeface="Tahoma"/>
                <a:cs typeface="Tahoma"/>
              </a:rPr>
              <a:t>the</a:t>
            </a:r>
            <a:r>
              <a:rPr lang="en-US" sz="5800" b="1" dirty="0" smtClean="0">
                <a:latin typeface="Tahoma"/>
                <a:cs typeface="Tahoma"/>
              </a:rPr>
              <a:t> Public </a:t>
            </a:r>
            <a:r>
              <a:rPr lang="en-US" sz="5800" b="1" dirty="0" smtClean="0">
                <a:latin typeface="Tahoma"/>
                <a:cs typeface="Tahoma"/>
              </a:rPr>
              <a:t>Relations Society of the Philippines (PRSP)</a:t>
            </a:r>
            <a:r>
              <a:rPr lang="en-US" sz="5800" b="1" dirty="0" smtClean="0">
                <a:latin typeface="Tahoma"/>
                <a:cs typeface="Tahoma"/>
              </a:rPr>
              <a:t> </a:t>
            </a:r>
          </a:p>
          <a:p>
            <a:pPr algn="ctr">
              <a:buNone/>
            </a:pPr>
            <a:r>
              <a:rPr lang="en-US" sz="5800" b="1" dirty="0" smtClean="0">
                <a:latin typeface="Tahoma"/>
                <a:cs typeface="Tahoma"/>
              </a:rPr>
              <a:t>Code of Ethics </a:t>
            </a:r>
            <a:r>
              <a:rPr lang="en-US" sz="4000" dirty="0" smtClean="0"/>
              <a:t> </a:t>
            </a:r>
            <a:endParaRPr lang="en-US" sz="4000" dirty="0" smtClean="0"/>
          </a:p>
          <a:p>
            <a:pPr algn="ctr">
              <a:buNone/>
            </a:pPr>
            <a:endParaRPr lang="en-US" sz="9600" b="1" dirty="0" smtClean="0">
              <a:solidFill>
                <a:srgbClr val="0000FF"/>
              </a:solidFill>
              <a:latin typeface="Tahoma"/>
              <a:cs typeface="Tahoma"/>
            </a:endParaRPr>
          </a:p>
        </p:txBody>
      </p:sp>
      <p:pic>
        <p:nvPicPr>
          <p:cNvPr id="5" name="Picture 4" descr="PRSP logo.jpg"/>
          <p:cNvPicPr/>
          <p:nvPr/>
        </p:nvPicPr>
        <p:blipFill>
          <a:blip r:embed="rId2" cstate="print"/>
          <a:stretch>
            <a:fillRect/>
          </a:stretch>
        </p:blipFill>
        <p:spPr>
          <a:xfrm>
            <a:off x="1976699" y="628650"/>
            <a:ext cx="597535" cy="800100"/>
          </a:xfrm>
          <a:prstGeom prst="rect">
            <a:avLst/>
          </a:prstGeom>
        </p:spPr>
      </p:pic>
      <p:sp>
        <p:nvSpPr>
          <p:cNvPr id="6" name="Rectangle 5"/>
          <p:cNvSpPr/>
          <p:nvPr/>
        </p:nvSpPr>
        <p:spPr>
          <a:xfrm>
            <a:off x="2590800" y="790161"/>
            <a:ext cx="5410200" cy="369332"/>
          </a:xfrm>
          <a:prstGeom prst="rect">
            <a:avLst/>
          </a:prstGeom>
        </p:spPr>
        <p:txBody>
          <a:bodyPr wrap="square">
            <a:spAutoFit/>
          </a:bodyPr>
          <a:lstStyle/>
          <a:p>
            <a:r>
              <a:rPr lang="en-US" b="1" dirty="0"/>
              <a:t>PUBLIC RELATIONS SOCIETY OF THE PHILIPPINES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291398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763000" cy="2667000"/>
          </a:xfrm>
        </p:spPr>
        <p:txBody>
          <a:bodyPr>
            <a:noAutofit/>
          </a:bodyPr>
          <a:lstStyle/>
          <a:p>
            <a:pPr algn="ctr">
              <a:buNone/>
            </a:pPr>
            <a:r>
              <a:rPr lang="en-US" sz="6000" dirty="0" smtClean="0">
                <a:solidFill>
                  <a:srgbClr val="0000FF"/>
                </a:solidFill>
              </a:rPr>
              <a:t>   </a:t>
            </a:r>
            <a:r>
              <a:rPr lang="en-US" sz="4000" b="1" dirty="0" smtClean="0">
                <a:latin typeface="Tahoma"/>
                <a:cs typeface="Tahoma"/>
              </a:rPr>
              <a:t>1. Conduct our </a:t>
            </a:r>
            <a:r>
              <a:rPr lang="en-US" sz="5400" b="1" dirty="0" smtClean="0">
                <a:solidFill>
                  <a:srgbClr val="FF0000"/>
                </a:solidFill>
                <a:latin typeface="Tahoma"/>
                <a:cs typeface="Tahoma"/>
              </a:rPr>
              <a:t>professional way of life </a:t>
            </a:r>
            <a:r>
              <a:rPr lang="en-US" sz="4000" b="1" dirty="0" smtClean="0">
                <a:latin typeface="Tahoma"/>
                <a:cs typeface="Tahoma"/>
              </a:rPr>
              <a:t>with the </a:t>
            </a:r>
            <a:r>
              <a:rPr lang="en-US" sz="5400" b="1" dirty="0" smtClean="0">
                <a:solidFill>
                  <a:srgbClr val="0000FF"/>
                </a:solidFill>
                <a:latin typeface="Tahoma"/>
                <a:cs typeface="Tahoma"/>
              </a:rPr>
              <a:t>interests of the public </a:t>
            </a:r>
            <a:r>
              <a:rPr lang="en-US" sz="4000" b="1" dirty="0" smtClean="0">
                <a:latin typeface="Tahoma"/>
                <a:cs typeface="Tahoma"/>
              </a:rPr>
              <a:t>as our basic and primary guide.</a:t>
            </a:r>
            <a:r>
              <a:rPr lang="en-US" sz="4000" dirty="0" smtClean="0"/>
              <a:t> </a:t>
            </a:r>
          </a:p>
          <a:p>
            <a:pPr algn="ctr">
              <a:buNone/>
            </a:pPr>
            <a:endParaRPr lang="en-US" sz="9600" b="1" dirty="0" smtClean="0">
              <a:solidFill>
                <a:srgbClr val="0000FF"/>
              </a:solidFill>
              <a:latin typeface="Tahoma"/>
              <a:cs typeface="Tahoma"/>
            </a:endParaRPr>
          </a:p>
        </p:txBody>
      </p:sp>
      <p:pic>
        <p:nvPicPr>
          <p:cNvPr id="5" name="Picture 4" descr="PRSP logo.jpg"/>
          <p:cNvPicPr/>
          <p:nvPr/>
        </p:nvPicPr>
        <p:blipFill>
          <a:blip r:embed="rId2" cstate="print"/>
          <a:stretch>
            <a:fillRect/>
          </a:stretch>
        </p:blipFill>
        <p:spPr>
          <a:xfrm>
            <a:off x="1976699" y="628650"/>
            <a:ext cx="597535" cy="800100"/>
          </a:xfrm>
          <a:prstGeom prst="rect">
            <a:avLst/>
          </a:prstGeom>
        </p:spPr>
      </p:pic>
      <p:sp>
        <p:nvSpPr>
          <p:cNvPr id="6" name="Rectangle 5"/>
          <p:cNvSpPr/>
          <p:nvPr/>
        </p:nvSpPr>
        <p:spPr>
          <a:xfrm>
            <a:off x="2590800" y="790161"/>
            <a:ext cx="5410200" cy="369332"/>
          </a:xfrm>
          <a:prstGeom prst="rect">
            <a:avLst/>
          </a:prstGeom>
        </p:spPr>
        <p:txBody>
          <a:bodyPr wrap="square">
            <a:spAutoFit/>
          </a:bodyPr>
          <a:lstStyle/>
          <a:p>
            <a:r>
              <a:rPr lang="en-US" b="1" dirty="0"/>
              <a:t>PUBLIC RELATIONS SOCIETY OF THE PHILIPPINES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29139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458200" cy="6019800"/>
          </a:xfrm>
        </p:spPr>
        <p:txBody>
          <a:bodyPr>
            <a:noAutofit/>
          </a:bodyPr>
          <a:lstStyle/>
          <a:p>
            <a:pPr algn="ctr">
              <a:buNone/>
            </a:pPr>
            <a:r>
              <a:rPr lang="en-US" sz="4000" b="1" dirty="0" smtClean="0">
                <a:latin typeface="Tahoma"/>
                <a:cs typeface="Tahoma"/>
              </a:rPr>
              <a:t>2. Conduct our activities in full accordance with the accepted standards of </a:t>
            </a:r>
            <a:r>
              <a:rPr lang="en-US" sz="5400" b="1" dirty="0" smtClean="0">
                <a:solidFill>
                  <a:srgbClr val="0000FF"/>
                </a:solidFill>
                <a:latin typeface="Tahoma"/>
                <a:cs typeface="Tahoma"/>
              </a:rPr>
              <a:t>trust</a:t>
            </a:r>
            <a:r>
              <a:rPr lang="en-US" sz="5400" b="1" dirty="0" smtClean="0">
                <a:latin typeface="Tahoma"/>
                <a:cs typeface="Tahoma"/>
              </a:rPr>
              <a:t>, </a:t>
            </a:r>
            <a:r>
              <a:rPr lang="en-US" sz="5400" b="1" dirty="0" smtClean="0">
                <a:solidFill>
                  <a:srgbClr val="FF0000"/>
                </a:solidFill>
                <a:latin typeface="Tahoma"/>
                <a:cs typeface="Tahoma"/>
              </a:rPr>
              <a:t>objectivity</a:t>
            </a:r>
            <a:r>
              <a:rPr lang="en-US" sz="5400" b="1" dirty="0" smtClean="0">
                <a:latin typeface="Tahoma"/>
                <a:cs typeface="Tahoma"/>
              </a:rPr>
              <a:t>, </a:t>
            </a:r>
            <a:r>
              <a:rPr lang="en-US" sz="5400" b="1" dirty="0" smtClean="0">
                <a:solidFill>
                  <a:schemeClr val="accent5"/>
                </a:solidFill>
                <a:latin typeface="Tahoma"/>
                <a:cs typeface="Tahoma"/>
              </a:rPr>
              <a:t>accuracy</a:t>
            </a:r>
            <a:r>
              <a:rPr lang="en-US" sz="5400" b="1" dirty="0" smtClean="0">
                <a:latin typeface="Tahoma"/>
                <a:cs typeface="Tahoma"/>
              </a:rPr>
              <a:t> </a:t>
            </a:r>
            <a:r>
              <a:rPr lang="en-US" sz="4000" b="1" dirty="0" smtClean="0">
                <a:latin typeface="Tahoma"/>
                <a:cs typeface="Tahoma"/>
              </a:rPr>
              <a:t>and </a:t>
            </a:r>
            <a:r>
              <a:rPr lang="en-US" sz="5400" b="1" dirty="0" smtClean="0">
                <a:solidFill>
                  <a:srgbClr val="660066"/>
                </a:solidFill>
                <a:latin typeface="Tahoma"/>
                <a:cs typeface="Tahoma"/>
              </a:rPr>
              <a:t>good taste</a:t>
            </a:r>
            <a:r>
              <a:rPr lang="en-US" sz="5400" b="1" dirty="0" smtClean="0">
                <a:latin typeface="Tahoma"/>
                <a:cs typeface="Tahoma"/>
              </a:rPr>
              <a:t>.</a:t>
            </a:r>
            <a:r>
              <a:rPr lang="en-US" sz="6000" dirty="0" smtClean="0"/>
              <a:t> </a:t>
            </a:r>
          </a:p>
          <a:p>
            <a:pPr algn="ctr">
              <a:buNone/>
            </a:pPr>
            <a:r>
              <a:rPr lang="en-US" sz="9600" dirty="0" smtClean="0"/>
              <a:t> </a:t>
            </a:r>
          </a:p>
          <a:p>
            <a:pPr algn="ctr">
              <a:buNone/>
            </a:pPr>
            <a:endParaRPr lang="en-US" sz="9600" b="1" dirty="0" smtClean="0">
              <a:solidFill>
                <a:srgbClr val="0000FF"/>
              </a:solidFill>
              <a:latin typeface="Tahoma"/>
              <a:cs typeface="Tahoma"/>
            </a:endParaRPr>
          </a:p>
        </p:txBody>
      </p:sp>
      <p:pic>
        <p:nvPicPr>
          <p:cNvPr id="5" name="Picture 4" descr="PRSP logo.jpg"/>
          <p:cNvPicPr/>
          <p:nvPr/>
        </p:nvPicPr>
        <p:blipFill>
          <a:blip r:embed="rId3" cstate="print"/>
          <a:stretch>
            <a:fillRect/>
          </a:stretch>
        </p:blipFill>
        <p:spPr>
          <a:xfrm>
            <a:off x="1976699" y="628650"/>
            <a:ext cx="597535" cy="800100"/>
          </a:xfrm>
          <a:prstGeom prst="rect">
            <a:avLst/>
          </a:prstGeom>
        </p:spPr>
      </p:pic>
      <p:sp>
        <p:nvSpPr>
          <p:cNvPr id="6" name="Rectangle 5"/>
          <p:cNvSpPr/>
          <p:nvPr/>
        </p:nvSpPr>
        <p:spPr>
          <a:xfrm>
            <a:off x="2590800" y="790161"/>
            <a:ext cx="5410200" cy="369332"/>
          </a:xfrm>
          <a:prstGeom prst="rect">
            <a:avLst/>
          </a:prstGeom>
        </p:spPr>
        <p:txBody>
          <a:bodyPr wrap="square">
            <a:spAutoFit/>
          </a:bodyPr>
          <a:lstStyle/>
          <a:p>
            <a:r>
              <a:rPr lang="en-US" b="1" dirty="0"/>
              <a:t>PUBLIC RELATIONS SOCIETY OF THE PHILIPPINES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29139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6400"/>
            <a:ext cx="9144000" cy="5791200"/>
          </a:xfrm>
        </p:spPr>
        <p:txBody>
          <a:bodyPr>
            <a:noAutofit/>
          </a:bodyPr>
          <a:lstStyle/>
          <a:p>
            <a:pPr algn="ctr">
              <a:buNone/>
            </a:pPr>
            <a:r>
              <a:rPr lang="en-US" sz="4000" b="1" dirty="0" smtClean="0">
                <a:latin typeface="Tahoma"/>
                <a:cs typeface="Tahoma"/>
              </a:rPr>
              <a:t>3. Uphold </a:t>
            </a:r>
            <a:r>
              <a:rPr lang="en-US" sz="5400" b="1" dirty="0" smtClean="0">
                <a:solidFill>
                  <a:srgbClr val="660066"/>
                </a:solidFill>
                <a:latin typeface="Tahoma"/>
                <a:cs typeface="Tahoma"/>
              </a:rPr>
              <a:t>the rule of law </a:t>
            </a:r>
            <a:r>
              <a:rPr lang="en-US" sz="4000" b="1" dirty="0" smtClean="0">
                <a:latin typeface="Tahoma"/>
                <a:cs typeface="Tahoma"/>
              </a:rPr>
              <a:t>and the dictates of </a:t>
            </a:r>
            <a:r>
              <a:rPr lang="en-US" sz="5400" b="1" dirty="0" smtClean="0">
                <a:solidFill>
                  <a:srgbClr val="0000FF"/>
                </a:solidFill>
                <a:latin typeface="Tahoma"/>
                <a:cs typeface="Tahoma"/>
              </a:rPr>
              <a:t>public order</a:t>
            </a:r>
            <a:r>
              <a:rPr lang="en-US" sz="4000" b="1" dirty="0" smtClean="0">
                <a:latin typeface="Tahoma"/>
                <a:cs typeface="Tahoma"/>
              </a:rPr>
              <a:t>, </a:t>
            </a:r>
            <a:r>
              <a:rPr lang="en-US" sz="5400" b="1" dirty="0" smtClean="0">
                <a:solidFill>
                  <a:srgbClr val="19745D"/>
                </a:solidFill>
                <a:latin typeface="Tahoma"/>
                <a:cs typeface="Tahoma"/>
              </a:rPr>
              <a:t>public policy</a:t>
            </a:r>
            <a:r>
              <a:rPr lang="en-US" sz="4000" b="1" dirty="0" smtClean="0">
                <a:latin typeface="Tahoma"/>
                <a:cs typeface="Tahoma"/>
              </a:rPr>
              <a:t>, </a:t>
            </a:r>
            <a:r>
              <a:rPr lang="en-US" sz="5400" b="1" dirty="0" smtClean="0">
                <a:solidFill>
                  <a:srgbClr val="FF6600"/>
                </a:solidFill>
                <a:latin typeface="Tahoma"/>
                <a:cs typeface="Tahoma"/>
              </a:rPr>
              <a:t>morals</a:t>
            </a:r>
            <a:r>
              <a:rPr lang="en-US" sz="4000" b="1" dirty="0" smtClean="0">
                <a:latin typeface="Tahoma"/>
                <a:cs typeface="Tahoma"/>
              </a:rPr>
              <a:t> and </a:t>
            </a:r>
            <a:r>
              <a:rPr lang="en-US" sz="5400" b="1" dirty="0" smtClean="0">
                <a:solidFill>
                  <a:schemeClr val="accent2"/>
                </a:solidFill>
                <a:latin typeface="Tahoma"/>
                <a:cs typeface="Tahoma"/>
              </a:rPr>
              <a:t>good customs</a:t>
            </a:r>
            <a:r>
              <a:rPr lang="en-US" sz="4000" b="1" dirty="0" smtClean="0">
                <a:latin typeface="Tahoma"/>
                <a:cs typeface="Tahoma"/>
              </a:rPr>
              <a:t>.</a:t>
            </a:r>
            <a:r>
              <a:rPr lang="en-US" sz="5400" dirty="0" smtClean="0">
                <a:latin typeface="Tahoma"/>
                <a:cs typeface="Tahoma"/>
              </a:rPr>
              <a:t> </a:t>
            </a:r>
          </a:p>
          <a:p>
            <a:pPr algn="ctr">
              <a:buNone/>
            </a:pPr>
            <a:r>
              <a:rPr lang="en-US" sz="5400" dirty="0" smtClean="0"/>
              <a:t> </a:t>
            </a:r>
          </a:p>
          <a:p>
            <a:pPr algn="ctr">
              <a:buNone/>
            </a:pPr>
            <a:r>
              <a:rPr lang="en-US" sz="5400" dirty="0" smtClean="0"/>
              <a:t> </a:t>
            </a:r>
          </a:p>
          <a:p>
            <a:pPr algn="ctr">
              <a:buNone/>
            </a:pPr>
            <a:endParaRPr lang="en-US" sz="9600" b="1" dirty="0" smtClean="0">
              <a:solidFill>
                <a:srgbClr val="0000FF"/>
              </a:solidFill>
              <a:latin typeface="Tahoma"/>
              <a:cs typeface="Tahoma"/>
            </a:endParaRPr>
          </a:p>
        </p:txBody>
      </p:sp>
      <p:pic>
        <p:nvPicPr>
          <p:cNvPr id="5" name="Picture 4" descr="PRSP logo.jpg"/>
          <p:cNvPicPr/>
          <p:nvPr/>
        </p:nvPicPr>
        <p:blipFill>
          <a:blip r:embed="rId3" cstate="print"/>
          <a:stretch>
            <a:fillRect/>
          </a:stretch>
        </p:blipFill>
        <p:spPr>
          <a:xfrm>
            <a:off x="2133600" y="609600"/>
            <a:ext cx="597535" cy="800100"/>
          </a:xfrm>
          <a:prstGeom prst="rect">
            <a:avLst/>
          </a:prstGeom>
        </p:spPr>
      </p:pic>
      <p:sp>
        <p:nvSpPr>
          <p:cNvPr id="6" name="Rectangle 5"/>
          <p:cNvSpPr/>
          <p:nvPr/>
        </p:nvSpPr>
        <p:spPr>
          <a:xfrm>
            <a:off x="2743200" y="838200"/>
            <a:ext cx="5105400" cy="369332"/>
          </a:xfrm>
          <a:prstGeom prst="rect">
            <a:avLst/>
          </a:prstGeom>
        </p:spPr>
        <p:txBody>
          <a:bodyPr wrap="square">
            <a:spAutoFit/>
          </a:bodyPr>
          <a:lstStyle/>
          <a:p>
            <a:r>
              <a:rPr lang="en-US" b="1" dirty="0"/>
              <a:t>PUBLIC RELATIONS SOCIETY OF THE PHILIPPINES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291398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76400"/>
            <a:ext cx="8534400" cy="5791200"/>
          </a:xfrm>
        </p:spPr>
        <p:txBody>
          <a:bodyPr>
            <a:noAutofit/>
          </a:bodyPr>
          <a:lstStyle/>
          <a:p>
            <a:pPr algn="ctr">
              <a:buNone/>
            </a:pPr>
            <a:r>
              <a:rPr lang="en-US" sz="4000" b="1" dirty="0" smtClean="0">
                <a:latin typeface="Tahoma"/>
                <a:cs typeface="Tahoma"/>
              </a:rPr>
              <a:t>4. Help promote the concept of </a:t>
            </a:r>
            <a:r>
              <a:rPr lang="en-US" sz="5400" b="1" dirty="0" smtClean="0">
                <a:solidFill>
                  <a:srgbClr val="0000FF"/>
                </a:solidFill>
                <a:latin typeface="Tahoma"/>
                <a:cs typeface="Tahoma"/>
              </a:rPr>
              <a:t>social justice</a:t>
            </a:r>
            <a:r>
              <a:rPr lang="en-US" sz="4000" b="1" dirty="0" smtClean="0">
                <a:latin typeface="Tahoma"/>
                <a:cs typeface="Tahoma"/>
              </a:rPr>
              <a:t>.</a:t>
            </a:r>
            <a:r>
              <a:rPr lang="en-US" sz="5400" dirty="0" smtClean="0">
                <a:latin typeface="Tahoma"/>
                <a:cs typeface="Tahoma"/>
              </a:rPr>
              <a:t> </a:t>
            </a:r>
          </a:p>
          <a:p>
            <a:pPr algn="ctr">
              <a:buNone/>
            </a:pPr>
            <a:r>
              <a:rPr lang="en-US" sz="5400" dirty="0" smtClean="0">
                <a:latin typeface="Tahoma"/>
                <a:cs typeface="Tahoma"/>
              </a:rPr>
              <a:t> </a:t>
            </a:r>
          </a:p>
          <a:p>
            <a:pPr algn="ctr">
              <a:buNone/>
            </a:pPr>
            <a:r>
              <a:rPr lang="en-US" sz="5400" dirty="0" smtClean="0"/>
              <a:t> </a:t>
            </a:r>
          </a:p>
          <a:p>
            <a:pPr algn="ctr">
              <a:buNone/>
            </a:pPr>
            <a:r>
              <a:rPr lang="en-US" sz="5400" dirty="0" smtClean="0"/>
              <a:t> </a:t>
            </a:r>
          </a:p>
          <a:p>
            <a:pPr algn="ctr">
              <a:buNone/>
            </a:pPr>
            <a:endParaRPr lang="en-US" sz="9600" b="1" dirty="0" smtClean="0">
              <a:solidFill>
                <a:srgbClr val="0000FF"/>
              </a:solidFill>
              <a:latin typeface="Tahoma"/>
              <a:cs typeface="Tahoma"/>
            </a:endParaRPr>
          </a:p>
        </p:txBody>
      </p:sp>
      <p:pic>
        <p:nvPicPr>
          <p:cNvPr id="5" name="Picture 4" descr="PRSP logo.jpg"/>
          <p:cNvPicPr/>
          <p:nvPr/>
        </p:nvPicPr>
        <p:blipFill>
          <a:blip r:embed="rId3" cstate="print"/>
          <a:stretch>
            <a:fillRect/>
          </a:stretch>
        </p:blipFill>
        <p:spPr>
          <a:xfrm>
            <a:off x="1976699" y="628650"/>
            <a:ext cx="597535" cy="800100"/>
          </a:xfrm>
          <a:prstGeom prst="rect">
            <a:avLst/>
          </a:prstGeom>
        </p:spPr>
      </p:pic>
      <p:sp>
        <p:nvSpPr>
          <p:cNvPr id="6" name="Rectangle 5"/>
          <p:cNvSpPr/>
          <p:nvPr/>
        </p:nvSpPr>
        <p:spPr>
          <a:xfrm>
            <a:off x="2590800" y="790161"/>
            <a:ext cx="5410200" cy="369332"/>
          </a:xfrm>
          <a:prstGeom prst="rect">
            <a:avLst/>
          </a:prstGeom>
        </p:spPr>
        <p:txBody>
          <a:bodyPr wrap="square">
            <a:spAutoFit/>
          </a:bodyPr>
          <a:lstStyle/>
          <a:p>
            <a:r>
              <a:rPr lang="en-US" b="1" dirty="0"/>
              <a:t>PUBLIC RELATIONS SOCIETY OF THE PHILIPPINES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291398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8915400" cy="5867400"/>
          </a:xfrm>
        </p:spPr>
        <p:txBody>
          <a:bodyPr>
            <a:noAutofit/>
          </a:bodyPr>
          <a:lstStyle/>
          <a:p>
            <a:pPr algn="ctr">
              <a:buNone/>
            </a:pPr>
            <a:r>
              <a:rPr lang="en-US" sz="4000" b="1" dirty="0" smtClean="0">
                <a:latin typeface="Tahoma"/>
                <a:cs typeface="Tahoma"/>
              </a:rPr>
              <a:t>5. Foster </a:t>
            </a:r>
            <a:r>
              <a:rPr lang="en-US" sz="5400" b="1" dirty="0" smtClean="0">
                <a:solidFill>
                  <a:srgbClr val="0000FF"/>
                </a:solidFill>
                <a:latin typeface="Tahoma"/>
                <a:cs typeface="Tahoma"/>
              </a:rPr>
              <a:t>harmonious relationship </a:t>
            </a:r>
            <a:r>
              <a:rPr lang="en-US" sz="4000" b="1" dirty="0" smtClean="0">
                <a:latin typeface="Tahoma"/>
                <a:cs typeface="Tahoma"/>
              </a:rPr>
              <a:t>and </a:t>
            </a:r>
            <a:r>
              <a:rPr lang="en-US" sz="5400" b="1" dirty="0" smtClean="0">
                <a:solidFill>
                  <a:srgbClr val="FF6600"/>
                </a:solidFill>
                <a:latin typeface="Tahoma"/>
                <a:cs typeface="Tahoma"/>
              </a:rPr>
              <a:t>establish fair dealings </a:t>
            </a:r>
            <a:r>
              <a:rPr lang="en-US" sz="4000" b="1" dirty="0" smtClean="0">
                <a:latin typeface="Tahoma"/>
                <a:cs typeface="Tahoma"/>
              </a:rPr>
              <a:t>at all times with</a:t>
            </a:r>
            <a:r>
              <a:rPr lang="en-US" sz="4000" b="1" dirty="0" smtClean="0">
                <a:latin typeface="Tahoma"/>
                <a:cs typeface="Tahoma"/>
              </a:rPr>
              <a:t> other </a:t>
            </a:r>
            <a:r>
              <a:rPr lang="en-US" sz="4000" b="1" dirty="0" smtClean="0">
                <a:latin typeface="Tahoma"/>
                <a:cs typeface="Tahoma"/>
              </a:rPr>
              <a:t>companies</a:t>
            </a:r>
            <a:r>
              <a:rPr lang="en-US" sz="4000" b="1" dirty="0" smtClean="0">
                <a:latin typeface="Tahoma"/>
                <a:cs typeface="Tahoma"/>
              </a:rPr>
              <a:t>, fellow practitioners</a:t>
            </a:r>
            <a:r>
              <a:rPr lang="en-US" sz="4000" b="1" dirty="0" smtClean="0">
                <a:latin typeface="Tahoma"/>
                <a:cs typeface="Tahoma"/>
              </a:rPr>
              <a:t>, </a:t>
            </a:r>
            <a:r>
              <a:rPr lang="en-US" sz="4000" b="1" dirty="0" smtClean="0">
                <a:latin typeface="Tahoma"/>
                <a:cs typeface="Tahoma"/>
              </a:rPr>
              <a:t>the </a:t>
            </a:r>
            <a:r>
              <a:rPr lang="en-US" sz="4000" b="1" dirty="0" smtClean="0">
                <a:latin typeface="Tahoma"/>
                <a:cs typeface="Tahoma"/>
              </a:rPr>
              <a:t>general and special publics.</a:t>
            </a:r>
            <a:r>
              <a:rPr lang="en-US" sz="4000" b="1" dirty="0" smtClean="0"/>
              <a:t> </a:t>
            </a:r>
            <a:endParaRPr lang="en-US" sz="4000" dirty="0" smtClean="0"/>
          </a:p>
          <a:p>
            <a:pPr algn="ctr">
              <a:buNone/>
            </a:pPr>
            <a:r>
              <a:rPr lang="en-US" sz="4000" dirty="0" smtClean="0">
                <a:latin typeface="Tahoma"/>
                <a:cs typeface="Tahoma"/>
              </a:rPr>
              <a:t> </a:t>
            </a:r>
          </a:p>
          <a:p>
            <a:pPr algn="ctr">
              <a:buNone/>
            </a:pPr>
            <a:r>
              <a:rPr lang="en-US" sz="4000" dirty="0" smtClean="0">
                <a:latin typeface="Tahoma"/>
                <a:cs typeface="Tahoma"/>
              </a:rPr>
              <a:t> </a:t>
            </a:r>
          </a:p>
          <a:p>
            <a:pPr algn="ctr">
              <a:buNone/>
            </a:pPr>
            <a:r>
              <a:rPr lang="en-US" sz="4000" dirty="0" smtClean="0"/>
              <a:t> </a:t>
            </a:r>
          </a:p>
          <a:p>
            <a:pPr algn="ctr">
              <a:buNone/>
            </a:pPr>
            <a:r>
              <a:rPr lang="en-US" sz="5400" dirty="0" smtClean="0"/>
              <a:t> </a:t>
            </a:r>
          </a:p>
          <a:p>
            <a:pPr algn="ctr">
              <a:buNone/>
            </a:pPr>
            <a:endParaRPr lang="en-US" sz="9600" b="1" dirty="0" smtClean="0">
              <a:solidFill>
                <a:srgbClr val="0000FF"/>
              </a:solidFill>
              <a:latin typeface="Tahoma"/>
              <a:cs typeface="Tahoma"/>
            </a:endParaRPr>
          </a:p>
        </p:txBody>
      </p:sp>
      <p:pic>
        <p:nvPicPr>
          <p:cNvPr id="5" name="Picture 4" descr="PRSP logo.jpg"/>
          <p:cNvPicPr/>
          <p:nvPr/>
        </p:nvPicPr>
        <p:blipFill>
          <a:blip r:embed="rId3" cstate="print"/>
          <a:stretch>
            <a:fillRect/>
          </a:stretch>
        </p:blipFill>
        <p:spPr>
          <a:xfrm>
            <a:off x="1976699" y="628650"/>
            <a:ext cx="597535" cy="800100"/>
          </a:xfrm>
          <a:prstGeom prst="rect">
            <a:avLst/>
          </a:prstGeom>
        </p:spPr>
      </p:pic>
      <p:sp>
        <p:nvSpPr>
          <p:cNvPr id="6" name="Rectangle 5"/>
          <p:cNvSpPr/>
          <p:nvPr/>
        </p:nvSpPr>
        <p:spPr>
          <a:xfrm>
            <a:off x="2590800" y="790161"/>
            <a:ext cx="5410200" cy="369332"/>
          </a:xfrm>
          <a:prstGeom prst="rect">
            <a:avLst/>
          </a:prstGeom>
        </p:spPr>
        <p:txBody>
          <a:bodyPr wrap="square">
            <a:spAutoFit/>
          </a:bodyPr>
          <a:lstStyle/>
          <a:p>
            <a:r>
              <a:rPr lang="en-US" b="1" dirty="0"/>
              <a:t>PUBLIC RELATIONS SOCIETY OF THE PHILIPPINES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291398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8915400" cy="6172200"/>
          </a:xfrm>
        </p:spPr>
        <p:txBody>
          <a:bodyPr>
            <a:noAutofit/>
          </a:bodyPr>
          <a:lstStyle/>
          <a:p>
            <a:pPr algn="ctr">
              <a:buNone/>
            </a:pPr>
            <a:r>
              <a:rPr lang="en-US" b="1" dirty="0" smtClean="0">
                <a:latin typeface="Tahoma"/>
                <a:cs typeface="Tahoma"/>
              </a:rPr>
              <a:t>6. Protect the interest of our clients or</a:t>
            </a:r>
            <a:r>
              <a:rPr lang="en-US" b="1" dirty="0" smtClean="0">
                <a:latin typeface="Tahoma"/>
                <a:cs typeface="Tahoma"/>
              </a:rPr>
              <a:t> </a:t>
            </a:r>
            <a:r>
              <a:rPr lang="en-US" b="1" dirty="0" smtClean="0">
                <a:latin typeface="Tahoma"/>
                <a:cs typeface="Tahoma"/>
              </a:rPr>
              <a:t>companie</a:t>
            </a:r>
            <a:r>
              <a:rPr lang="en-US" b="1" dirty="0" smtClean="0">
                <a:latin typeface="Tahoma"/>
                <a:cs typeface="Tahoma"/>
              </a:rPr>
              <a:t>s </a:t>
            </a:r>
            <a:r>
              <a:rPr lang="en-US" b="1" dirty="0" smtClean="0">
                <a:latin typeface="Tahoma"/>
                <a:cs typeface="Tahoma"/>
              </a:rPr>
              <a:t>by being </a:t>
            </a:r>
            <a:r>
              <a:rPr lang="en-US" sz="5400" b="1" dirty="0" smtClean="0">
                <a:solidFill>
                  <a:srgbClr val="FF6600"/>
                </a:solidFill>
                <a:latin typeface="Tahoma"/>
                <a:cs typeface="Tahoma"/>
              </a:rPr>
              <a:t>faithful to our commitments</a:t>
            </a:r>
            <a:r>
              <a:rPr lang="en-US" b="1" dirty="0" smtClean="0">
                <a:solidFill>
                  <a:srgbClr val="FF6600"/>
                </a:solidFill>
                <a:latin typeface="Tahoma"/>
                <a:cs typeface="Tahoma"/>
              </a:rPr>
              <a:t> </a:t>
            </a:r>
            <a:r>
              <a:rPr lang="en-US" b="1" dirty="0" smtClean="0">
                <a:latin typeface="Tahoma"/>
                <a:cs typeface="Tahoma"/>
              </a:rPr>
              <a:t>to them, against which shall not represent conflicting or competing interests, unless </a:t>
            </a:r>
            <a:r>
              <a:rPr lang="en-US" sz="5400" b="1" dirty="0" smtClean="0">
                <a:solidFill>
                  <a:srgbClr val="19745D"/>
                </a:solidFill>
                <a:latin typeface="Tahoma"/>
                <a:cs typeface="Tahoma"/>
              </a:rPr>
              <a:t>full consent </a:t>
            </a:r>
            <a:r>
              <a:rPr lang="en-US" b="1" dirty="0" smtClean="0">
                <a:latin typeface="Tahoma"/>
                <a:cs typeface="Tahoma"/>
              </a:rPr>
              <a:t>is given by all interested parties with full disclosure of facts.</a:t>
            </a:r>
            <a:endParaRPr lang="en-US" dirty="0" smtClean="0">
              <a:latin typeface="Tahoma"/>
              <a:cs typeface="Tahoma"/>
            </a:endParaRPr>
          </a:p>
          <a:p>
            <a:pPr algn="ctr">
              <a:buNone/>
            </a:pPr>
            <a:r>
              <a:rPr lang="en-US" sz="5400" b="1" dirty="0" smtClean="0"/>
              <a:t> </a:t>
            </a:r>
            <a:endParaRPr lang="en-US" sz="5400" dirty="0" smtClean="0"/>
          </a:p>
          <a:p>
            <a:pPr algn="ctr">
              <a:buNone/>
            </a:pPr>
            <a:r>
              <a:rPr lang="en-US" sz="5400" dirty="0" smtClean="0">
                <a:latin typeface="Tahoma"/>
                <a:cs typeface="Tahoma"/>
              </a:rPr>
              <a:t> </a:t>
            </a:r>
          </a:p>
          <a:p>
            <a:pPr algn="ctr">
              <a:buNone/>
            </a:pPr>
            <a:r>
              <a:rPr lang="en-US" sz="5400" dirty="0" smtClean="0">
                <a:latin typeface="Tahoma"/>
                <a:cs typeface="Tahoma"/>
              </a:rPr>
              <a:t> </a:t>
            </a:r>
          </a:p>
          <a:p>
            <a:pPr algn="ctr">
              <a:buNone/>
            </a:pPr>
            <a:r>
              <a:rPr lang="en-US" sz="5400" dirty="0" smtClean="0"/>
              <a:t> </a:t>
            </a:r>
          </a:p>
          <a:p>
            <a:pPr algn="ctr">
              <a:buNone/>
            </a:pPr>
            <a:r>
              <a:rPr lang="en-US" sz="5400" dirty="0" smtClean="0"/>
              <a:t> </a:t>
            </a:r>
          </a:p>
          <a:p>
            <a:pPr algn="ctr">
              <a:buNone/>
            </a:pPr>
            <a:endParaRPr lang="en-US" sz="9600" b="1" dirty="0" smtClean="0">
              <a:solidFill>
                <a:srgbClr val="0000FF"/>
              </a:solidFill>
              <a:latin typeface="Tahoma"/>
              <a:cs typeface="Tahoma"/>
            </a:endParaRPr>
          </a:p>
        </p:txBody>
      </p:sp>
      <p:pic>
        <p:nvPicPr>
          <p:cNvPr id="5" name="Picture 4" descr="PRSP logo.jpg"/>
          <p:cNvPicPr/>
          <p:nvPr/>
        </p:nvPicPr>
        <p:blipFill>
          <a:blip r:embed="rId3" cstate="print"/>
          <a:stretch>
            <a:fillRect/>
          </a:stretch>
        </p:blipFill>
        <p:spPr>
          <a:xfrm>
            <a:off x="1976699" y="628650"/>
            <a:ext cx="597535" cy="800100"/>
          </a:xfrm>
          <a:prstGeom prst="rect">
            <a:avLst/>
          </a:prstGeom>
        </p:spPr>
      </p:pic>
      <p:sp>
        <p:nvSpPr>
          <p:cNvPr id="6" name="Rectangle 5"/>
          <p:cNvSpPr/>
          <p:nvPr/>
        </p:nvSpPr>
        <p:spPr>
          <a:xfrm>
            <a:off x="2590800" y="790161"/>
            <a:ext cx="5410200" cy="369332"/>
          </a:xfrm>
          <a:prstGeom prst="rect">
            <a:avLst/>
          </a:prstGeom>
        </p:spPr>
        <p:txBody>
          <a:bodyPr wrap="square">
            <a:spAutoFit/>
          </a:bodyPr>
          <a:lstStyle/>
          <a:p>
            <a:r>
              <a:rPr lang="en-US" b="1" dirty="0"/>
              <a:t>PUBLIC RELATIONS SOCIETY OF THE PHILIPPINES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29139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8915400" cy="6172200"/>
          </a:xfrm>
        </p:spPr>
        <p:txBody>
          <a:bodyPr>
            <a:noAutofit/>
          </a:bodyPr>
          <a:lstStyle/>
          <a:p>
            <a:pPr algn="ctr">
              <a:buNone/>
            </a:pPr>
            <a:r>
              <a:rPr lang="en-US" sz="4000" b="1" dirty="0" smtClean="0">
                <a:latin typeface="Tahoma"/>
                <a:cs typeface="Tahoma"/>
              </a:rPr>
              <a:t>7.  Refuse all other obligations, which hamper the </a:t>
            </a:r>
            <a:r>
              <a:rPr lang="en-US" sz="5400" b="1" dirty="0" smtClean="0">
                <a:solidFill>
                  <a:srgbClr val="19745D"/>
                </a:solidFill>
                <a:latin typeface="Tahoma"/>
                <a:cs typeface="Tahoma"/>
              </a:rPr>
              <a:t>effective and efficient performance</a:t>
            </a:r>
            <a:r>
              <a:rPr lang="en-US" sz="5400" b="1" dirty="0" smtClean="0">
                <a:latin typeface="Tahoma"/>
                <a:cs typeface="Tahoma"/>
              </a:rPr>
              <a:t> </a:t>
            </a:r>
            <a:r>
              <a:rPr lang="en-US" sz="4000" b="1" dirty="0" smtClean="0">
                <a:latin typeface="Tahoma"/>
                <a:cs typeface="Tahoma"/>
              </a:rPr>
              <a:t>of our duties to our clients and publics.</a:t>
            </a:r>
            <a:endParaRPr lang="en-US" sz="4000" dirty="0" smtClean="0">
              <a:latin typeface="Tahoma"/>
              <a:cs typeface="Tahoma"/>
            </a:endParaRPr>
          </a:p>
          <a:p>
            <a:pPr algn="ctr">
              <a:buNone/>
            </a:pPr>
            <a:r>
              <a:rPr lang="en-US" sz="5400" b="1" dirty="0" smtClean="0"/>
              <a:t> </a:t>
            </a:r>
            <a:endParaRPr lang="en-US" sz="5400" dirty="0" smtClean="0"/>
          </a:p>
          <a:p>
            <a:pPr algn="ctr">
              <a:buNone/>
            </a:pPr>
            <a:r>
              <a:rPr lang="en-US" sz="5400" dirty="0" smtClean="0">
                <a:latin typeface="Tahoma"/>
                <a:cs typeface="Tahoma"/>
              </a:rPr>
              <a:t> </a:t>
            </a:r>
          </a:p>
          <a:p>
            <a:pPr algn="ctr">
              <a:buNone/>
            </a:pPr>
            <a:r>
              <a:rPr lang="en-US" sz="5400" dirty="0" smtClean="0">
                <a:latin typeface="Tahoma"/>
                <a:cs typeface="Tahoma"/>
              </a:rPr>
              <a:t> </a:t>
            </a:r>
          </a:p>
          <a:p>
            <a:pPr algn="ctr">
              <a:buNone/>
            </a:pPr>
            <a:r>
              <a:rPr lang="en-US" sz="5400" dirty="0" smtClean="0"/>
              <a:t> </a:t>
            </a:r>
          </a:p>
          <a:p>
            <a:pPr algn="ctr">
              <a:buNone/>
            </a:pPr>
            <a:r>
              <a:rPr lang="en-US" sz="5400" dirty="0" smtClean="0"/>
              <a:t> </a:t>
            </a:r>
          </a:p>
          <a:p>
            <a:pPr algn="ctr">
              <a:buNone/>
            </a:pPr>
            <a:endParaRPr lang="en-US" sz="9600" b="1" dirty="0" smtClean="0">
              <a:solidFill>
                <a:srgbClr val="0000FF"/>
              </a:solidFill>
              <a:latin typeface="Tahoma"/>
              <a:cs typeface="Tahoma"/>
            </a:endParaRPr>
          </a:p>
        </p:txBody>
      </p:sp>
      <p:pic>
        <p:nvPicPr>
          <p:cNvPr id="5" name="Picture 4" descr="PRSP logo.jpg"/>
          <p:cNvPicPr/>
          <p:nvPr/>
        </p:nvPicPr>
        <p:blipFill>
          <a:blip r:embed="rId3" cstate="print"/>
          <a:stretch>
            <a:fillRect/>
          </a:stretch>
        </p:blipFill>
        <p:spPr>
          <a:xfrm>
            <a:off x="1976699" y="628650"/>
            <a:ext cx="597535" cy="800100"/>
          </a:xfrm>
          <a:prstGeom prst="rect">
            <a:avLst/>
          </a:prstGeom>
        </p:spPr>
      </p:pic>
      <p:sp>
        <p:nvSpPr>
          <p:cNvPr id="6" name="Rectangle 5"/>
          <p:cNvSpPr/>
          <p:nvPr/>
        </p:nvSpPr>
        <p:spPr>
          <a:xfrm>
            <a:off x="2590800" y="790161"/>
            <a:ext cx="5410200" cy="369332"/>
          </a:xfrm>
          <a:prstGeom prst="rect">
            <a:avLst/>
          </a:prstGeom>
        </p:spPr>
        <p:txBody>
          <a:bodyPr wrap="square">
            <a:spAutoFit/>
          </a:bodyPr>
          <a:lstStyle/>
          <a:p>
            <a:r>
              <a:rPr lang="en-US" b="1" dirty="0"/>
              <a:t>PUBLIC RELATIONS SOCIETY OF THE PHILIPPINES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291398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8915400" cy="6172200"/>
          </a:xfrm>
        </p:spPr>
        <p:txBody>
          <a:bodyPr>
            <a:noAutofit/>
          </a:bodyPr>
          <a:lstStyle/>
          <a:p>
            <a:pPr algn="ctr">
              <a:buNone/>
            </a:pPr>
            <a:r>
              <a:rPr lang="en-US" sz="4000" b="1" dirty="0" smtClean="0">
                <a:latin typeface="Tahoma"/>
                <a:cs typeface="Tahoma"/>
              </a:rPr>
              <a:t>8.  Adhere closely to the </a:t>
            </a:r>
            <a:r>
              <a:rPr lang="en-US" sz="5400" b="1" dirty="0" smtClean="0">
                <a:solidFill>
                  <a:srgbClr val="3366FF"/>
                </a:solidFill>
                <a:latin typeface="Tahoma"/>
                <a:cs typeface="Tahoma"/>
              </a:rPr>
              <a:t>established guidelines </a:t>
            </a:r>
            <a:r>
              <a:rPr lang="en-US" sz="4000" b="1" dirty="0" smtClean="0">
                <a:latin typeface="Tahoma"/>
                <a:cs typeface="Tahoma"/>
              </a:rPr>
              <a:t>and </a:t>
            </a:r>
            <a:r>
              <a:rPr lang="en-US" sz="5400" b="1" dirty="0" smtClean="0">
                <a:solidFill>
                  <a:srgbClr val="19745D"/>
                </a:solidFill>
                <a:latin typeface="Tahoma"/>
                <a:cs typeface="Tahoma"/>
              </a:rPr>
              <a:t>ethics for the use of the mass media </a:t>
            </a:r>
            <a:r>
              <a:rPr lang="en-US" sz="4000" b="1" dirty="0" smtClean="0">
                <a:latin typeface="Tahoma"/>
                <a:cs typeface="Tahoma"/>
              </a:rPr>
              <a:t>or any other channels of communication.</a:t>
            </a:r>
            <a:endParaRPr lang="en-US" sz="4000" dirty="0" smtClean="0">
              <a:latin typeface="Tahoma"/>
              <a:cs typeface="Tahoma"/>
            </a:endParaRPr>
          </a:p>
          <a:p>
            <a:pPr algn="ctr">
              <a:buNone/>
            </a:pPr>
            <a:r>
              <a:rPr lang="en-US" sz="5400" b="1" dirty="0" smtClean="0"/>
              <a:t> </a:t>
            </a:r>
            <a:endParaRPr lang="en-US" sz="5400" dirty="0" smtClean="0"/>
          </a:p>
          <a:p>
            <a:pPr algn="ctr">
              <a:buNone/>
            </a:pPr>
            <a:r>
              <a:rPr lang="en-US" sz="5400" dirty="0" smtClean="0">
                <a:latin typeface="Tahoma"/>
                <a:cs typeface="Tahoma"/>
              </a:rPr>
              <a:t> </a:t>
            </a:r>
          </a:p>
          <a:p>
            <a:pPr algn="ctr">
              <a:buNone/>
            </a:pPr>
            <a:r>
              <a:rPr lang="en-US" sz="5400" dirty="0" smtClean="0">
                <a:latin typeface="Tahoma"/>
                <a:cs typeface="Tahoma"/>
              </a:rPr>
              <a:t> </a:t>
            </a:r>
          </a:p>
          <a:p>
            <a:pPr algn="ctr">
              <a:buNone/>
            </a:pPr>
            <a:r>
              <a:rPr lang="en-US" sz="5400" dirty="0" smtClean="0"/>
              <a:t> </a:t>
            </a:r>
          </a:p>
          <a:p>
            <a:pPr algn="ctr">
              <a:buNone/>
            </a:pPr>
            <a:r>
              <a:rPr lang="en-US" sz="5400" dirty="0" smtClean="0"/>
              <a:t> </a:t>
            </a:r>
          </a:p>
          <a:p>
            <a:pPr algn="ctr">
              <a:buNone/>
            </a:pPr>
            <a:endParaRPr lang="en-US" sz="9600" b="1" dirty="0" smtClean="0">
              <a:solidFill>
                <a:srgbClr val="0000FF"/>
              </a:solidFill>
              <a:latin typeface="Tahoma"/>
              <a:cs typeface="Tahoma"/>
            </a:endParaRPr>
          </a:p>
        </p:txBody>
      </p:sp>
      <p:pic>
        <p:nvPicPr>
          <p:cNvPr id="5" name="Picture 4" descr="PRSP logo.jpg"/>
          <p:cNvPicPr/>
          <p:nvPr/>
        </p:nvPicPr>
        <p:blipFill>
          <a:blip r:embed="rId3" cstate="print"/>
          <a:stretch>
            <a:fillRect/>
          </a:stretch>
        </p:blipFill>
        <p:spPr>
          <a:xfrm>
            <a:off x="1976699" y="628650"/>
            <a:ext cx="597535" cy="800100"/>
          </a:xfrm>
          <a:prstGeom prst="rect">
            <a:avLst/>
          </a:prstGeom>
        </p:spPr>
      </p:pic>
      <p:sp>
        <p:nvSpPr>
          <p:cNvPr id="6" name="Rectangle 5"/>
          <p:cNvSpPr/>
          <p:nvPr/>
        </p:nvSpPr>
        <p:spPr>
          <a:xfrm>
            <a:off x="2590800" y="790161"/>
            <a:ext cx="5410200" cy="369332"/>
          </a:xfrm>
          <a:prstGeom prst="rect">
            <a:avLst/>
          </a:prstGeom>
        </p:spPr>
        <p:txBody>
          <a:bodyPr wrap="square">
            <a:spAutoFit/>
          </a:bodyPr>
          <a:lstStyle/>
          <a:p>
            <a:r>
              <a:rPr lang="en-US" b="1" dirty="0"/>
              <a:t>PUBLIC RELATIONS SOCIETY OF THE PHILIPPINES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291398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9144000" cy="6172200"/>
          </a:xfrm>
        </p:spPr>
        <p:txBody>
          <a:bodyPr>
            <a:noAutofit/>
          </a:bodyPr>
          <a:lstStyle/>
          <a:p>
            <a:pPr algn="ctr">
              <a:buNone/>
            </a:pPr>
            <a:r>
              <a:rPr lang="en-US" sz="3600" b="1" dirty="0" smtClean="0">
                <a:latin typeface="Tahoma"/>
                <a:cs typeface="Tahoma"/>
              </a:rPr>
              <a:t>9. Safeguard the </a:t>
            </a:r>
            <a:r>
              <a:rPr lang="en-US" sz="5400" b="1" dirty="0" smtClean="0">
                <a:solidFill>
                  <a:srgbClr val="0000FF"/>
                </a:solidFill>
                <a:latin typeface="Tahoma"/>
                <a:cs typeface="Tahoma"/>
              </a:rPr>
              <a:t>confidence</a:t>
            </a:r>
            <a:r>
              <a:rPr lang="en-US" sz="3600" b="1" dirty="0" smtClean="0">
                <a:latin typeface="Tahoma"/>
                <a:cs typeface="Tahoma"/>
              </a:rPr>
              <a:t> of our present and former clients or</a:t>
            </a:r>
            <a:r>
              <a:rPr lang="en-US" sz="3600" b="1" dirty="0" smtClean="0">
                <a:latin typeface="Tahoma"/>
                <a:cs typeface="Tahoma"/>
              </a:rPr>
              <a:t> </a:t>
            </a:r>
            <a:r>
              <a:rPr lang="en-US" sz="3600" b="1" dirty="0" smtClean="0">
                <a:latin typeface="Tahoma"/>
                <a:cs typeface="Tahoma"/>
              </a:rPr>
              <a:t>companie</a:t>
            </a:r>
            <a:r>
              <a:rPr lang="en-US" sz="3600" b="1" dirty="0" smtClean="0">
                <a:latin typeface="Tahoma"/>
                <a:cs typeface="Tahoma"/>
              </a:rPr>
              <a:t>s </a:t>
            </a:r>
            <a:r>
              <a:rPr lang="en-US" sz="3600" b="1" dirty="0" smtClean="0">
                <a:latin typeface="Tahoma"/>
                <a:cs typeface="Tahoma"/>
              </a:rPr>
              <a:t>by </a:t>
            </a:r>
            <a:r>
              <a:rPr lang="en-US" sz="5400" b="1" dirty="0" smtClean="0">
                <a:solidFill>
                  <a:srgbClr val="FF6600"/>
                </a:solidFill>
                <a:latin typeface="Tahoma"/>
                <a:cs typeface="Tahoma"/>
              </a:rPr>
              <a:t>keeping trade secrets</a:t>
            </a:r>
            <a:r>
              <a:rPr lang="en-US" sz="5400" b="1" dirty="0" smtClean="0">
                <a:latin typeface="Tahoma"/>
                <a:cs typeface="Tahoma"/>
              </a:rPr>
              <a:t> </a:t>
            </a:r>
            <a:r>
              <a:rPr lang="en-US" sz="3600" b="1" dirty="0" smtClean="0">
                <a:latin typeface="Tahoma"/>
                <a:cs typeface="Tahoma"/>
              </a:rPr>
              <a:t>of or other information of similar nature, unless a competent government authority, by reason of national security or public policy, orders their disclosure.</a:t>
            </a:r>
            <a:endParaRPr lang="en-US" sz="3600" dirty="0" smtClean="0">
              <a:latin typeface="Tahoma"/>
              <a:cs typeface="Tahoma"/>
            </a:endParaRPr>
          </a:p>
          <a:p>
            <a:pPr algn="ctr">
              <a:buNone/>
            </a:pPr>
            <a:r>
              <a:rPr lang="en-US" sz="5400" b="1" dirty="0" smtClean="0"/>
              <a:t> </a:t>
            </a:r>
            <a:endParaRPr lang="en-US" sz="5400" dirty="0" smtClean="0"/>
          </a:p>
          <a:p>
            <a:pPr algn="ctr">
              <a:buNone/>
            </a:pPr>
            <a:r>
              <a:rPr lang="en-US" sz="5400" dirty="0" smtClean="0">
                <a:latin typeface="Tahoma"/>
                <a:cs typeface="Tahoma"/>
              </a:rPr>
              <a:t> </a:t>
            </a:r>
          </a:p>
          <a:p>
            <a:pPr algn="ctr">
              <a:buNone/>
            </a:pPr>
            <a:r>
              <a:rPr lang="en-US" sz="5400" dirty="0" smtClean="0">
                <a:latin typeface="Tahoma"/>
                <a:cs typeface="Tahoma"/>
              </a:rPr>
              <a:t> </a:t>
            </a:r>
          </a:p>
          <a:p>
            <a:pPr algn="ctr">
              <a:buNone/>
            </a:pPr>
            <a:r>
              <a:rPr lang="en-US" sz="5400" dirty="0" smtClean="0"/>
              <a:t> </a:t>
            </a:r>
          </a:p>
          <a:p>
            <a:pPr algn="ctr">
              <a:buNone/>
            </a:pPr>
            <a:r>
              <a:rPr lang="en-US" sz="5400" dirty="0" smtClean="0"/>
              <a:t> </a:t>
            </a:r>
          </a:p>
          <a:p>
            <a:pPr algn="ctr">
              <a:buNone/>
            </a:pPr>
            <a:endParaRPr lang="en-US" sz="9600" b="1" dirty="0" smtClean="0">
              <a:solidFill>
                <a:srgbClr val="0000FF"/>
              </a:solidFill>
              <a:latin typeface="Tahoma"/>
              <a:cs typeface="Tahoma"/>
            </a:endParaRPr>
          </a:p>
        </p:txBody>
      </p:sp>
      <p:pic>
        <p:nvPicPr>
          <p:cNvPr id="5" name="Picture 4" descr="PRSP logo.jpg"/>
          <p:cNvPicPr/>
          <p:nvPr/>
        </p:nvPicPr>
        <p:blipFill>
          <a:blip r:embed="rId3" cstate="print"/>
          <a:stretch>
            <a:fillRect/>
          </a:stretch>
        </p:blipFill>
        <p:spPr>
          <a:xfrm>
            <a:off x="1976699" y="628650"/>
            <a:ext cx="597535" cy="800100"/>
          </a:xfrm>
          <a:prstGeom prst="rect">
            <a:avLst/>
          </a:prstGeom>
        </p:spPr>
      </p:pic>
      <p:sp>
        <p:nvSpPr>
          <p:cNvPr id="6" name="Rectangle 5"/>
          <p:cNvSpPr/>
          <p:nvPr/>
        </p:nvSpPr>
        <p:spPr>
          <a:xfrm>
            <a:off x="2590800" y="790161"/>
            <a:ext cx="5410200" cy="369332"/>
          </a:xfrm>
          <a:prstGeom prst="rect">
            <a:avLst/>
          </a:prstGeom>
        </p:spPr>
        <p:txBody>
          <a:bodyPr wrap="square">
            <a:spAutoFit/>
          </a:bodyPr>
          <a:lstStyle/>
          <a:p>
            <a:r>
              <a:rPr lang="en-US" b="1" dirty="0"/>
              <a:t>PUBLIC RELATIONS SOCIETY OF THE PHILIPPINES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29139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078" name="Picture 7" descr="PRSP logo 1.jpg"/>
          <p:cNvPicPr>
            <a:picLocks noChangeAspect="1"/>
          </p:cNvPicPr>
          <p:nvPr/>
        </p:nvPicPr>
        <p:blipFill>
          <a:blip r:embed="rId3" cstate="print"/>
          <a:srcRect/>
          <a:stretch>
            <a:fillRect/>
          </a:stretch>
        </p:blipFill>
        <p:spPr bwMode="auto">
          <a:xfrm>
            <a:off x="0" y="1371600"/>
            <a:ext cx="8839200" cy="373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0"/>
            <a:ext cx="9144000" cy="5943600"/>
          </a:xfrm>
        </p:spPr>
        <p:txBody>
          <a:bodyPr>
            <a:noAutofit/>
          </a:bodyPr>
          <a:lstStyle/>
          <a:p>
            <a:pPr algn="ctr">
              <a:buNone/>
            </a:pPr>
            <a:r>
              <a:rPr lang="en-US" b="1" dirty="0" smtClean="0">
                <a:latin typeface="Tahoma"/>
                <a:cs typeface="Tahoma"/>
              </a:rPr>
              <a:t>10. Refuse any form of </a:t>
            </a:r>
            <a:r>
              <a:rPr lang="en-US" sz="5400" b="1" dirty="0" smtClean="0">
                <a:solidFill>
                  <a:srgbClr val="0000FF"/>
                </a:solidFill>
                <a:latin typeface="Tahoma"/>
                <a:cs typeface="Tahoma"/>
              </a:rPr>
              <a:t>valuable consideration for a service</a:t>
            </a:r>
            <a:r>
              <a:rPr lang="en-US" b="1" dirty="0" smtClean="0">
                <a:latin typeface="Tahoma"/>
                <a:cs typeface="Tahoma"/>
              </a:rPr>
              <a:t>, involving the profession, from any one other than our clients or</a:t>
            </a:r>
            <a:r>
              <a:rPr lang="en-US" b="1" dirty="0" smtClean="0">
                <a:latin typeface="Tahoma"/>
                <a:cs typeface="Tahoma"/>
              </a:rPr>
              <a:t> </a:t>
            </a:r>
            <a:r>
              <a:rPr lang="en-US" b="1" dirty="0" smtClean="0">
                <a:latin typeface="Tahoma"/>
                <a:cs typeface="Tahoma"/>
              </a:rPr>
              <a:t>companie</a:t>
            </a:r>
            <a:r>
              <a:rPr lang="en-US" b="1" dirty="0" smtClean="0">
                <a:latin typeface="Tahoma"/>
                <a:cs typeface="Tahoma"/>
              </a:rPr>
              <a:t>s</a:t>
            </a:r>
            <a:r>
              <a:rPr lang="en-US" b="1" dirty="0" smtClean="0">
                <a:latin typeface="Tahoma"/>
                <a:cs typeface="Tahoma"/>
              </a:rPr>
              <a:t>, even if it does not involve conflicting interests, unless all interested parties give full consent.</a:t>
            </a:r>
            <a:endParaRPr lang="en-US" dirty="0" smtClean="0">
              <a:latin typeface="Tahoma"/>
              <a:cs typeface="Tahoma"/>
            </a:endParaRPr>
          </a:p>
          <a:p>
            <a:pPr algn="ctr">
              <a:buNone/>
            </a:pPr>
            <a:r>
              <a:rPr lang="en-US" sz="5400" b="1" dirty="0" smtClean="0"/>
              <a:t> </a:t>
            </a:r>
            <a:endParaRPr lang="en-US" sz="5400" dirty="0" smtClean="0"/>
          </a:p>
          <a:p>
            <a:pPr algn="ctr">
              <a:buNone/>
            </a:pPr>
            <a:r>
              <a:rPr lang="en-US" sz="5400" dirty="0" smtClean="0">
                <a:latin typeface="Tahoma"/>
                <a:cs typeface="Tahoma"/>
              </a:rPr>
              <a:t> </a:t>
            </a:r>
          </a:p>
          <a:p>
            <a:pPr algn="ctr">
              <a:buNone/>
            </a:pPr>
            <a:r>
              <a:rPr lang="en-US" sz="5400" dirty="0" smtClean="0">
                <a:latin typeface="Tahoma"/>
                <a:cs typeface="Tahoma"/>
              </a:rPr>
              <a:t> </a:t>
            </a:r>
          </a:p>
          <a:p>
            <a:pPr algn="ctr">
              <a:buNone/>
            </a:pPr>
            <a:r>
              <a:rPr lang="en-US" sz="5400" dirty="0" smtClean="0"/>
              <a:t> </a:t>
            </a:r>
          </a:p>
          <a:p>
            <a:pPr algn="ctr">
              <a:buNone/>
            </a:pPr>
            <a:r>
              <a:rPr lang="en-US" sz="5400" dirty="0" smtClean="0"/>
              <a:t> </a:t>
            </a:r>
          </a:p>
          <a:p>
            <a:pPr algn="ctr">
              <a:buNone/>
            </a:pPr>
            <a:endParaRPr lang="en-US" sz="9600" b="1" dirty="0" smtClean="0">
              <a:solidFill>
                <a:srgbClr val="0000FF"/>
              </a:solidFill>
              <a:latin typeface="Tahoma"/>
              <a:cs typeface="Tahoma"/>
            </a:endParaRPr>
          </a:p>
        </p:txBody>
      </p:sp>
      <p:pic>
        <p:nvPicPr>
          <p:cNvPr id="5" name="Picture 4" descr="PRSP logo.jpg"/>
          <p:cNvPicPr/>
          <p:nvPr/>
        </p:nvPicPr>
        <p:blipFill>
          <a:blip r:embed="rId3" cstate="print"/>
          <a:stretch>
            <a:fillRect/>
          </a:stretch>
        </p:blipFill>
        <p:spPr>
          <a:xfrm>
            <a:off x="1976699" y="628650"/>
            <a:ext cx="597535" cy="800100"/>
          </a:xfrm>
          <a:prstGeom prst="rect">
            <a:avLst/>
          </a:prstGeom>
        </p:spPr>
      </p:pic>
      <p:sp>
        <p:nvSpPr>
          <p:cNvPr id="6" name="Rectangle 5"/>
          <p:cNvSpPr/>
          <p:nvPr/>
        </p:nvSpPr>
        <p:spPr>
          <a:xfrm>
            <a:off x="2590800" y="790161"/>
            <a:ext cx="5410200" cy="369332"/>
          </a:xfrm>
          <a:prstGeom prst="rect">
            <a:avLst/>
          </a:prstGeom>
        </p:spPr>
        <p:txBody>
          <a:bodyPr wrap="square">
            <a:spAutoFit/>
          </a:bodyPr>
          <a:lstStyle/>
          <a:p>
            <a:r>
              <a:rPr lang="en-US" b="1" dirty="0"/>
              <a:t>PUBLIC RELATIONS SOCIETY OF THE PHILIPPINES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291398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686800" cy="5943600"/>
          </a:xfrm>
        </p:spPr>
        <p:txBody>
          <a:bodyPr>
            <a:noAutofit/>
          </a:bodyPr>
          <a:lstStyle/>
          <a:p>
            <a:pPr algn="ctr">
              <a:buNone/>
            </a:pPr>
            <a:r>
              <a:rPr lang="en-US" sz="4000" b="1" dirty="0" smtClean="0">
                <a:latin typeface="Tahoma"/>
                <a:cs typeface="Tahoma"/>
              </a:rPr>
              <a:t>11. Avoid at all times pursuing any activity </a:t>
            </a:r>
            <a:r>
              <a:rPr lang="en-US" sz="5400" b="1" dirty="0" smtClean="0">
                <a:solidFill>
                  <a:srgbClr val="0000FF"/>
                </a:solidFill>
                <a:latin typeface="Tahoma"/>
                <a:cs typeface="Tahoma"/>
              </a:rPr>
              <a:t>prejudicial to the interest of the society </a:t>
            </a:r>
            <a:r>
              <a:rPr lang="en-US" sz="4000" b="1" dirty="0" smtClean="0">
                <a:latin typeface="Tahoma"/>
                <a:cs typeface="Tahoma"/>
              </a:rPr>
              <a:t>or inconsistent with the dictates of this code.</a:t>
            </a:r>
            <a:endParaRPr lang="en-US" sz="4000" dirty="0" smtClean="0">
              <a:latin typeface="Tahoma"/>
              <a:cs typeface="Tahoma"/>
            </a:endParaRPr>
          </a:p>
          <a:p>
            <a:pPr algn="ctr">
              <a:buNone/>
            </a:pPr>
            <a:r>
              <a:rPr lang="en-US" sz="5400" b="1" dirty="0" smtClean="0"/>
              <a:t> </a:t>
            </a:r>
            <a:endParaRPr lang="en-US" sz="5400" dirty="0" smtClean="0"/>
          </a:p>
          <a:p>
            <a:pPr algn="ctr">
              <a:buNone/>
            </a:pPr>
            <a:r>
              <a:rPr lang="en-US" sz="5400" dirty="0" smtClean="0">
                <a:latin typeface="Tahoma"/>
                <a:cs typeface="Tahoma"/>
              </a:rPr>
              <a:t> </a:t>
            </a:r>
          </a:p>
          <a:p>
            <a:pPr algn="ctr">
              <a:buNone/>
            </a:pPr>
            <a:r>
              <a:rPr lang="en-US" sz="5400" dirty="0" smtClean="0">
                <a:latin typeface="Tahoma"/>
                <a:cs typeface="Tahoma"/>
              </a:rPr>
              <a:t> </a:t>
            </a:r>
          </a:p>
          <a:p>
            <a:pPr algn="ctr">
              <a:buNone/>
            </a:pPr>
            <a:r>
              <a:rPr lang="en-US" sz="5400" dirty="0" smtClean="0"/>
              <a:t> </a:t>
            </a:r>
          </a:p>
          <a:p>
            <a:pPr algn="ctr">
              <a:buNone/>
            </a:pPr>
            <a:r>
              <a:rPr lang="en-US" sz="5400" dirty="0" smtClean="0"/>
              <a:t> </a:t>
            </a:r>
          </a:p>
          <a:p>
            <a:pPr algn="ctr">
              <a:buNone/>
            </a:pPr>
            <a:endParaRPr lang="en-US" sz="9600" b="1" dirty="0" smtClean="0">
              <a:solidFill>
                <a:srgbClr val="0000FF"/>
              </a:solidFill>
              <a:latin typeface="Tahoma"/>
              <a:cs typeface="Tahoma"/>
            </a:endParaRPr>
          </a:p>
        </p:txBody>
      </p:sp>
      <p:pic>
        <p:nvPicPr>
          <p:cNvPr id="5" name="Picture 4" descr="PRSP logo.jpg"/>
          <p:cNvPicPr/>
          <p:nvPr/>
        </p:nvPicPr>
        <p:blipFill>
          <a:blip r:embed="rId3" cstate="print"/>
          <a:stretch>
            <a:fillRect/>
          </a:stretch>
        </p:blipFill>
        <p:spPr>
          <a:xfrm>
            <a:off x="1976699" y="628650"/>
            <a:ext cx="597535" cy="800100"/>
          </a:xfrm>
          <a:prstGeom prst="rect">
            <a:avLst/>
          </a:prstGeom>
        </p:spPr>
      </p:pic>
      <p:sp>
        <p:nvSpPr>
          <p:cNvPr id="6" name="Rectangle 5"/>
          <p:cNvSpPr/>
          <p:nvPr/>
        </p:nvSpPr>
        <p:spPr>
          <a:xfrm>
            <a:off x="2590800" y="790161"/>
            <a:ext cx="5410200" cy="369332"/>
          </a:xfrm>
          <a:prstGeom prst="rect">
            <a:avLst/>
          </a:prstGeom>
        </p:spPr>
        <p:txBody>
          <a:bodyPr wrap="square">
            <a:spAutoFit/>
          </a:bodyPr>
          <a:lstStyle/>
          <a:p>
            <a:r>
              <a:rPr lang="en-US" b="1" dirty="0"/>
              <a:t>PUBLIC RELATIONS SOCIETY OF THE PHILIPPINES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291398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8839200" cy="5867400"/>
          </a:xfrm>
        </p:spPr>
        <p:txBody>
          <a:bodyPr>
            <a:noAutofit/>
          </a:bodyPr>
          <a:lstStyle/>
          <a:p>
            <a:pPr algn="ctr">
              <a:buNone/>
            </a:pPr>
            <a:r>
              <a:rPr lang="en-US" sz="4000" b="1" dirty="0" smtClean="0">
                <a:latin typeface="Tahoma"/>
                <a:cs typeface="Tahoma"/>
              </a:rPr>
              <a:t>12.  Uphold the accepted principle of Ethics that </a:t>
            </a:r>
            <a:r>
              <a:rPr lang="en-US" sz="5400" b="1" dirty="0" smtClean="0">
                <a:solidFill>
                  <a:srgbClr val="FF6600"/>
                </a:solidFill>
                <a:latin typeface="Tahoma"/>
                <a:cs typeface="Tahoma"/>
              </a:rPr>
              <a:t>the end does not justify the means</a:t>
            </a:r>
            <a:r>
              <a:rPr lang="en-US" sz="4000" b="1" dirty="0" smtClean="0">
                <a:latin typeface="Tahoma"/>
                <a:cs typeface="Tahoma"/>
              </a:rPr>
              <a:t>.</a:t>
            </a:r>
            <a:endParaRPr lang="en-US" sz="4000" dirty="0" smtClean="0">
              <a:latin typeface="Tahoma"/>
              <a:cs typeface="Tahoma"/>
            </a:endParaRPr>
          </a:p>
          <a:p>
            <a:pPr algn="ctr">
              <a:buNone/>
            </a:pPr>
            <a:r>
              <a:rPr lang="en-US" sz="5400" b="1" dirty="0" smtClean="0"/>
              <a:t> </a:t>
            </a:r>
            <a:endParaRPr lang="en-US" sz="5400" dirty="0" smtClean="0"/>
          </a:p>
          <a:p>
            <a:pPr algn="ctr">
              <a:buNone/>
            </a:pPr>
            <a:r>
              <a:rPr lang="en-US" sz="5400" dirty="0" smtClean="0">
                <a:latin typeface="Tahoma"/>
                <a:cs typeface="Tahoma"/>
              </a:rPr>
              <a:t> </a:t>
            </a:r>
          </a:p>
          <a:p>
            <a:pPr algn="ctr">
              <a:buNone/>
            </a:pPr>
            <a:r>
              <a:rPr lang="en-US" sz="5400" dirty="0" smtClean="0">
                <a:latin typeface="Tahoma"/>
                <a:cs typeface="Tahoma"/>
              </a:rPr>
              <a:t> </a:t>
            </a:r>
          </a:p>
          <a:p>
            <a:pPr algn="ctr">
              <a:buNone/>
            </a:pPr>
            <a:r>
              <a:rPr lang="en-US" sz="5400" dirty="0" smtClean="0"/>
              <a:t> </a:t>
            </a:r>
          </a:p>
          <a:p>
            <a:pPr algn="ctr">
              <a:buNone/>
            </a:pPr>
            <a:r>
              <a:rPr lang="en-US" sz="5400" dirty="0" smtClean="0"/>
              <a:t> </a:t>
            </a:r>
          </a:p>
          <a:p>
            <a:pPr algn="ctr">
              <a:buNone/>
            </a:pPr>
            <a:endParaRPr lang="en-US" sz="9600" b="1" dirty="0" smtClean="0">
              <a:solidFill>
                <a:srgbClr val="0000FF"/>
              </a:solidFill>
              <a:latin typeface="Tahoma"/>
              <a:cs typeface="Tahoma"/>
            </a:endParaRPr>
          </a:p>
        </p:txBody>
      </p:sp>
      <p:pic>
        <p:nvPicPr>
          <p:cNvPr id="5" name="Picture 4" descr="PRSP logo.jpg"/>
          <p:cNvPicPr/>
          <p:nvPr/>
        </p:nvPicPr>
        <p:blipFill>
          <a:blip r:embed="rId3" cstate="print"/>
          <a:stretch>
            <a:fillRect/>
          </a:stretch>
        </p:blipFill>
        <p:spPr>
          <a:xfrm>
            <a:off x="1976699" y="628650"/>
            <a:ext cx="597535" cy="800100"/>
          </a:xfrm>
          <a:prstGeom prst="rect">
            <a:avLst/>
          </a:prstGeom>
        </p:spPr>
      </p:pic>
      <p:sp>
        <p:nvSpPr>
          <p:cNvPr id="6" name="Rectangle 5"/>
          <p:cNvSpPr/>
          <p:nvPr/>
        </p:nvSpPr>
        <p:spPr>
          <a:xfrm>
            <a:off x="2590800" y="790161"/>
            <a:ext cx="5410200" cy="369332"/>
          </a:xfrm>
          <a:prstGeom prst="rect">
            <a:avLst/>
          </a:prstGeom>
        </p:spPr>
        <p:txBody>
          <a:bodyPr wrap="square">
            <a:spAutoFit/>
          </a:bodyPr>
          <a:lstStyle/>
          <a:p>
            <a:r>
              <a:rPr lang="en-US" b="1" dirty="0"/>
              <a:t>PUBLIC RELATIONS SOCIETY OF THE PHILIPPINES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291398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763000" cy="5211763"/>
          </a:xfrm>
        </p:spPr>
        <p:txBody>
          <a:bodyPr>
            <a:normAutofit fontScale="55000" lnSpcReduction="20000"/>
          </a:bodyPr>
          <a:lstStyle/>
          <a:p>
            <a:pPr algn="ctr">
              <a:buNone/>
            </a:pPr>
            <a:r>
              <a:rPr lang="en-US" sz="8000" b="1" dirty="0" smtClean="0">
                <a:latin typeface="Tahoma"/>
                <a:cs typeface="Tahoma"/>
              </a:rPr>
              <a:t> </a:t>
            </a:r>
            <a:r>
              <a:rPr lang="en-US" sz="8000" b="1" dirty="0" smtClean="0">
                <a:latin typeface="Tahoma"/>
                <a:cs typeface="Tahoma"/>
              </a:rPr>
              <a:t>"PR means telling the truth and working ethically – even when all the media want is headlines and all the public wants is scapegoats. Public relations fails when there is no integrity."</a:t>
            </a:r>
            <a:r>
              <a:rPr lang="en-US" sz="8000" b="1" dirty="0" smtClean="0">
                <a:latin typeface="Tahoma"/>
                <a:cs typeface="Tahoma"/>
              </a:rPr>
              <a:t> </a:t>
            </a:r>
          </a:p>
          <a:p>
            <a:pPr algn="ctr">
              <a:buNone/>
            </a:pPr>
            <a:r>
              <a:rPr lang="en-US" sz="5818" b="1" i="1" dirty="0" smtClean="0">
                <a:solidFill>
                  <a:srgbClr val="0000FF"/>
                </a:solidFill>
                <a:latin typeface="Tahoma"/>
                <a:cs typeface="Tahoma"/>
              </a:rPr>
              <a:t>     - </a:t>
            </a:r>
            <a:r>
              <a:rPr lang="en-US" sz="5818" b="1" i="1" dirty="0" err="1" smtClean="0">
                <a:solidFill>
                  <a:srgbClr val="0000FF"/>
                </a:solidFill>
                <a:latin typeface="Tahoma"/>
                <a:cs typeface="Tahoma"/>
              </a:rPr>
              <a:t>Viv</a:t>
            </a:r>
            <a:r>
              <a:rPr lang="en-US" sz="5818" b="1" i="1" dirty="0" smtClean="0">
                <a:solidFill>
                  <a:srgbClr val="0000FF"/>
                </a:solidFill>
                <a:latin typeface="Tahoma"/>
                <a:cs typeface="Tahoma"/>
              </a:rPr>
              <a:t> </a:t>
            </a:r>
            <a:r>
              <a:rPr lang="en-US" sz="5818" b="1" i="1" dirty="0" smtClean="0">
                <a:solidFill>
                  <a:srgbClr val="0000FF"/>
                </a:solidFill>
                <a:latin typeface="Tahoma"/>
                <a:cs typeface="Tahoma"/>
              </a:rPr>
              <a:t>Segal of </a:t>
            </a:r>
            <a:r>
              <a:rPr lang="en-US" sz="5818" b="1" i="1" dirty="0" err="1" smtClean="0">
                <a:solidFill>
                  <a:srgbClr val="0000FF"/>
                </a:solidFill>
                <a:latin typeface="Tahoma"/>
                <a:cs typeface="Tahoma"/>
              </a:rPr>
              <a:t>Sefin</a:t>
            </a:r>
            <a:r>
              <a:rPr lang="en-US" sz="5818" b="1" i="1" dirty="0" smtClean="0">
                <a:solidFill>
                  <a:srgbClr val="0000FF"/>
                </a:solidFill>
                <a:latin typeface="Tahoma"/>
                <a:cs typeface="Tahoma"/>
              </a:rPr>
              <a:t> Marketing </a:t>
            </a:r>
            <a:endParaRPr lang="en-US" sz="5818" b="1" i="1" dirty="0" smtClean="0">
              <a:solidFill>
                <a:srgbClr val="0000FF"/>
              </a:solidFill>
              <a:latin typeface="Tahoma"/>
              <a:cs typeface="Tahoma"/>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291398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763000" cy="5440363"/>
          </a:xfrm>
        </p:spPr>
        <p:txBody>
          <a:bodyPr>
            <a:normAutofit fontScale="62500" lnSpcReduction="20000"/>
          </a:bodyPr>
          <a:lstStyle/>
          <a:p>
            <a:pPr algn="ctr">
              <a:buNone/>
            </a:pPr>
            <a:r>
              <a:rPr lang="en-US" sz="9600" b="1" dirty="0" smtClean="0">
                <a:latin typeface="Tahoma"/>
                <a:cs typeface="Tahoma"/>
              </a:rPr>
              <a:t>“</a:t>
            </a:r>
            <a:r>
              <a:rPr lang="en-US" sz="9600" b="1" dirty="0" smtClean="0">
                <a:latin typeface="Tahoma"/>
                <a:cs typeface="Tahoma"/>
              </a:rPr>
              <a:t>Ethical behavior is doing the right thing when no one else is watching- even when doing the wrong thing is legal.”</a:t>
            </a:r>
            <a:r>
              <a:rPr lang="en-US" sz="9600" b="1" dirty="0" smtClean="0">
                <a:latin typeface="Tahoma"/>
                <a:cs typeface="Tahoma"/>
              </a:rPr>
              <a:t> </a:t>
            </a:r>
          </a:p>
          <a:p>
            <a:pPr algn="ctr">
              <a:buNone/>
            </a:pPr>
            <a:r>
              <a:rPr lang="en-US" sz="7680" b="1" dirty="0" smtClean="0">
                <a:solidFill>
                  <a:srgbClr val="0000FF"/>
                </a:solidFill>
                <a:latin typeface="Tahoma"/>
                <a:cs typeface="Tahoma"/>
              </a:rPr>
              <a:t> </a:t>
            </a:r>
            <a:r>
              <a:rPr lang="en-US" sz="7680" b="1" i="1" dirty="0" smtClean="0">
                <a:solidFill>
                  <a:srgbClr val="0000FF"/>
                </a:solidFill>
                <a:latin typeface="Tahoma"/>
                <a:cs typeface="Tahoma"/>
              </a:rPr>
              <a:t>- Aldo Leopold </a:t>
            </a:r>
            <a:endParaRPr lang="en-US" sz="7680" b="1" i="1" dirty="0" smtClean="0">
              <a:solidFill>
                <a:srgbClr val="0000FF"/>
              </a:solidFill>
              <a:latin typeface="Tahoma"/>
              <a:cs typeface="Tahoma"/>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291398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763000" cy="5364163"/>
          </a:xfrm>
        </p:spPr>
        <p:txBody>
          <a:bodyPr>
            <a:normAutofit/>
          </a:bodyPr>
          <a:lstStyle/>
          <a:p>
            <a:pPr algn="ctr">
              <a:buNone/>
            </a:pPr>
            <a:endParaRPr lang="en-US" sz="9600" b="1" dirty="0" smtClean="0"/>
          </a:p>
          <a:p>
            <a:pPr algn="ctr">
              <a:buNone/>
            </a:pPr>
            <a:r>
              <a:rPr lang="en-US" sz="9600" b="1" dirty="0" smtClean="0"/>
              <a:t>Thank you.</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29139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Title 3"/>
          <p:cNvSpPr>
            <a:spLocks noGrp="1"/>
          </p:cNvSpPr>
          <p:nvPr>
            <p:ph type="ctrTitle"/>
          </p:nvPr>
        </p:nvSpPr>
        <p:spPr>
          <a:xfrm>
            <a:off x="685800" y="2130425"/>
            <a:ext cx="7772400" cy="3355975"/>
          </a:xfrm>
        </p:spPr>
        <p:txBody>
          <a:bodyPr>
            <a:normAutofit fontScale="90000"/>
          </a:bodyPr>
          <a:lstStyle/>
          <a:p>
            <a:r>
              <a:rPr lang="en-US" sz="3200" b="1" dirty="0" smtClean="0">
                <a:solidFill>
                  <a:srgbClr val="FF0000"/>
                </a:solidFill>
                <a:latin typeface="Tahoma"/>
                <a:cs typeface="Tahoma"/>
              </a:rPr>
              <a:t/>
            </a:r>
            <a:br>
              <a:rPr lang="en-US" sz="3200" b="1" dirty="0" smtClean="0">
                <a:solidFill>
                  <a:srgbClr val="FF0000"/>
                </a:solidFill>
                <a:latin typeface="Tahoma"/>
                <a:cs typeface="Tahoma"/>
              </a:rPr>
            </a:br>
            <a:r>
              <a:rPr lang="en-US" sz="3200" b="1" dirty="0" smtClean="0">
                <a:solidFill>
                  <a:srgbClr val="0000FF"/>
                </a:solidFill>
                <a:latin typeface="Tahoma"/>
                <a:cs typeface="Tahoma"/>
              </a:rPr>
              <a:t>A little bit of history…</a:t>
            </a:r>
            <a:r>
              <a:rPr lang="en-US" sz="3200" b="1" dirty="0" smtClean="0">
                <a:solidFill>
                  <a:srgbClr val="FF0000"/>
                </a:solidFill>
                <a:latin typeface="Tahoma"/>
                <a:cs typeface="Tahoma"/>
              </a:rPr>
              <a:t/>
            </a:r>
            <a:br>
              <a:rPr lang="en-US" sz="3200" b="1" dirty="0" smtClean="0">
                <a:solidFill>
                  <a:srgbClr val="FF0000"/>
                </a:solidFill>
                <a:latin typeface="Tahoma"/>
                <a:cs typeface="Tahoma"/>
              </a:rPr>
            </a:br>
            <a:r>
              <a:rPr lang="en-US" sz="3200" b="1" dirty="0" smtClean="0">
                <a:solidFill>
                  <a:srgbClr val="FF0000"/>
                </a:solidFill>
                <a:latin typeface="Tahoma"/>
                <a:cs typeface="Tahoma"/>
              </a:rPr>
              <a:t/>
            </a:r>
            <a:br>
              <a:rPr lang="en-US" sz="3200" b="1" dirty="0" smtClean="0">
                <a:solidFill>
                  <a:srgbClr val="FF0000"/>
                </a:solidFill>
                <a:latin typeface="Tahoma"/>
                <a:cs typeface="Tahoma"/>
              </a:rPr>
            </a:br>
            <a:r>
              <a:rPr lang="en-US" sz="3200" b="1" dirty="0" smtClean="0">
                <a:solidFill>
                  <a:srgbClr val="FF0000"/>
                </a:solidFill>
                <a:latin typeface="Tahoma"/>
                <a:cs typeface="Tahoma"/>
              </a:rPr>
              <a:t> </a:t>
            </a:r>
            <a:r>
              <a:rPr lang="en-US" sz="3200" b="1" dirty="0" smtClean="0">
                <a:solidFill>
                  <a:srgbClr val="0000FF"/>
                </a:solidFill>
                <a:latin typeface="Tahoma"/>
                <a:cs typeface="Tahoma"/>
              </a:rPr>
              <a:t>JOSE A. CARPIO </a:t>
            </a:r>
            <a:r>
              <a:rPr lang="en-US" sz="3200" dirty="0" smtClean="0">
                <a:latin typeface="Tahoma"/>
                <a:cs typeface="Tahoma"/>
              </a:rPr>
              <a:t>is known as the Father of Philippine PR. </a:t>
            </a:r>
            <a:br>
              <a:rPr lang="en-US" sz="3200" dirty="0" smtClean="0">
                <a:latin typeface="Tahoma"/>
                <a:cs typeface="Tahoma"/>
              </a:rPr>
            </a:br>
            <a:r>
              <a:rPr lang="en-US" sz="3200" dirty="0" smtClean="0">
                <a:latin typeface="Tahoma"/>
                <a:cs typeface="Tahoma"/>
              </a:rPr>
              <a:t/>
            </a:r>
            <a:br>
              <a:rPr lang="en-US" sz="3200" dirty="0" smtClean="0">
                <a:latin typeface="Tahoma"/>
                <a:cs typeface="Tahoma"/>
              </a:rPr>
            </a:br>
            <a:r>
              <a:rPr lang="en-US" sz="3200" dirty="0" smtClean="0">
                <a:latin typeface="Tahoma"/>
                <a:cs typeface="Tahoma"/>
              </a:rPr>
              <a:t>He saw PR as  more than just publicity.  </a:t>
            </a:r>
            <a:br>
              <a:rPr lang="en-US" sz="3200" dirty="0" smtClean="0">
                <a:latin typeface="Tahoma"/>
                <a:cs typeface="Tahoma"/>
              </a:rPr>
            </a:br>
            <a:r>
              <a:rPr lang="en-US" sz="3200" dirty="0" smtClean="0">
                <a:latin typeface="Tahoma"/>
                <a:cs typeface="Tahoma"/>
              </a:rPr>
              <a:t/>
            </a:r>
            <a:br>
              <a:rPr lang="en-US" sz="3200" dirty="0" smtClean="0">
                <a:latin typeface="Tahoma"/>
                <a:cs typeface="Tahoma"/>
              </a:rPr>
            </a:br>
            <a:r>
              <a:rPr lang="en-US" sz="3200" dirty="0" smtClean="0">
                <a:latin typeface="Tahoma"/>
                <a:cs typeface="Tahoma"/>
              </a:rPr>
              <a:t>He introduced the management function of PR ---  A </a:t>
            </a:r>
            <a:r>
              <a:rPr lang="en-US" sz="3200" b="1" dirty="0" smtClean="0">
                <a:solidFill>
                  <a:srgbClr val="0000FF"/>
                </a:solidFill>
                <a:latin typeface="Tahoma"/>
                <a:cs typeface="Tahoma"/>
              </a:rPr>
              <a:t>PLANNED PROGRAM </a:t>
            </a:r>
            <a:r>
              <a:rPr lang="en-US" sz="3200" dirty="0" smtClean="0">
                <a:latin typeface="Tahoma"/>
                <a:cs typeface="Tahoma"/>
              </a:rPr>
              <a:t>of policies and behavior designed to build public confidence in and understanding of an individual or an organization. </a:t>
            </a:r>
            <a:r>
              <a:rPr lang="en-US" sz="2400" dirty="0" smtClean="0"/>
              <a:t/>
            </a:r>
            <a:br>
              <a:rPr lang="en-US" sz="2400" dirty="0" smtClean="0"/>
            </a:br>
            <a:r>
              <a:rPr lang="en-US" sz="2400" dirty="0" smtClean="0"/>
              <a:t/>
            </a:r>
            <a:br>
              <a:rPr lang="en-US" sz="2400" dirty="0" smtClean="0"/>
            </a:br>
            <a:r>
              <a:rPr lang="en-US" sz="2400" dirty="0" smtClean="0"/>
              <a:t>.</a:t>
            </a: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2" name="Title 3"/>
          <p:cNvSpPr>
            <a:spLocks noGrp="1"/>
          </p:cNvSpPr>
          <p:nvPr>
            <p:ph type="ctrTitle"/>
          </p:nvPr>
        </p:nvSpPr>
        <p:spPr>
          <a:xfrm>
            <a:off x="304800" y="1143000"/>
            <a:ext cx="8458200" cy="4343400"/>
          </a:xfrm>
        </p:spPr>
        <p:txBody>
          <a:bodyPr>
            <a:normAutofit fontScale="90000"/>
          </a:bodyPr>
          <a:lstStyle/>
          <a:p>
            <a:r>
              <a:rPr lang="en-US" sz="2400" dirty="0" smtClean="0"/>
              <a:t/>
            </a:r>
            <a:br>
              <a:rPr lang="en-US" sz="2400" dirty="0" smtClean="0"/>
            </a:br>
            <a:r>
              <a:rPr lang="en-US" sz="3200" dirty="0" smtClean="0">
                <a:latin typeface="Arial"/>
                <a:cs typeface="Arial"/>
              </a:rPr>
              <a:t/>
            </a:r>
            <a:br>
              <a:rPr lang="en-US" sz="3200" dirty="0" smtClean="0">
                <a:latin typeface="Arial"/>
                <a:cs typeface="Arial"/>
              </a:rPr>
            </a:br>
            <a:r>
              <a:rPr lang="en-US" sz="3200" dirty="0" smtClean="0">
                <a:latin typeface="Tahoma"/>
                <a:cs typeface="Tahoma"/>
              </a:rPr>
              <a:t>In 1957, </a:t>
            </a:r>
            <a:r>
              <a:rPr lang="en-US" sz="3200" dirty="0" err="1" smtClean="0">
                <a:latin typeface="Tahoma"/>
                <a:cs typeface="Tahoma"/>
              </a:rPr>
              <a:t>Carpio</a:t>
            </a:r>
            <a:r>
              <a:rPr lang="en-US" sz="3200" dirty="0" smtClean="0">
                <a:latin typeface="Tahoma"/>
                <a:cs typeface="Tahoma"/>
              </a:rPr>
              <a:t> founded the </a:t>
            </a:r>
            <a:r>
              <a:rPr lang="en-US" sz="3200" b="1" dirty="0" smtClean="0">
                <a:solidFill>
                  <a:srgbClr val="0000FF"/>
                </a:solidFill>
                <a:latin typeface="Tahoma"/>
                <a:cs typeface="Tahoma"/>
              </a:rPr>
              <a:t>PUBLIC RELATIONS SOCIETY OF THE PHILIPPINES (PRSP)</a:t>
            </a:r>
            <a:r>
              <a:rPr lang="en-US" sz="3200" dirty="0" smtClean="0">
                <a:latin typeface="Tahoma"/>
                <a:cs typeface="Tahoma"/>
              </a:rPr>
              <a:t>, which would soon singlehandedly spur the growth of Philippine PR through seminars, training programs, workshops, awards, contacts, publications and networking. </a:t>
            </a:r>
            <a:br>
              <a:rPr lang="en-US" sz="3200" dirty="0" smtClean="0">
                <a:latin typeface="Tahoma"/>
                <a:cs typeface="Tahoma"/>
              </a:rPr>
            </a:br>
            <a:r>
              <a:rPr lang="en-US" sz="3200" dirty="0" smtClean="0">
                <a:latin typeface="Tahoma"/>
                <a:cs typeface="Tahoma"/>
              </a:rPr>
              <a:t/>
            </a:r>
            <a:br>
              <a:rPr lang="en-US" sz="3200" dirty="0" smtClean="0">
                <a:latin typeface="Tahoma"/>
                <a:cs typeface="Tahoma"/>
              </a:rPr>
            </a:br>
            <a:r>
              <a:rPr lang="en-US" sz="3200" dirty="0" smtClean="0">
                <a:latin typeface="Tahoma"/>
                <a:cs typeface="Tahoma"/>
              </a:rPr>
              <a:t>PRSP also introduced a four-year </a:t>
            </a:r>
            <a:r>
              <a:rPr lang="en-US" sz="3200" b="1" dirty="0" smtClean="0">
                <a:solidFill>
                  <a:srgbClr val="0000FF"/>
                </a:solidFill>
                <a:latin typeface="Tahoma"/>
                <a:cs typeface="Tahoma"/>
              </a:rPr>
              <a:t>PR CURRICULUM</a:t>
            </a:r>
            <a:r>
              <a:rPr lang="en-US" sz="3200" dirty="0" smtClean="0">
                <a:solidFill>
                  <a:srgbClr val="FF0000"/>
                </a:solidFill>
                <a:latin typeface="Tahoma"/>
                <a:cs typeface="Tahoma"/>
              </a:rPr>
              <a:t>,</a:t>
            </a:r>
            <a:r>
              <a:rPr lang="en-US" sz="3200" dirty="0" smtClean="0">
                <a:latin typeface="Tahoma"/>
                <a:cs typeface="Tahoma"/>
              </a:rPr>
              <a:t> which was approved by the Ministry of Education and Culture, to several Philippine universities.</a:t>
            </a: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123" name="Picture 5" descr="Logo3.jpg"/>
          <p:cNvPicPr>
            <a:picLocks noChangeAspect="1"/>
          </p:cNvPicPr>
          <p:nvPr/>
        </p:nvPicPr>
        <p:blipFill>
          <a:blip r:embed="rId2" cstate="print"/>
          <a:srcRect/>
          <a:stretch>
            <a:fillRect/>
          </a:stretch>
        </p:blipFill>
        <p:spPr bwMode="auto">
          <a:xfrm>
            <a:off x="228600" y="381000"/>
            <a:ext cx="2744788" cy="990600"/>
          </a:xfrm>
          <a:prstGeom prst="rect">
            <a:avLst/>
          </a:prstGeom>
          <a:noFill/>
          <a:ln w="9525">
            <a:noFill/>
            <a:miter lim="800000"/>
            <a:headEnd/>
            <a:tailEnd/>
          </a:ln>
        </p:spPr>
      </p:pic>
      <p:sp>
        <p:nvSpPr>
          <p:cNvPr id="4" name="TextBox 3"/>
          <p:cNvSpPr txBox="1"/>
          <p:nvPr/>
        </p:nvSpPr>
        <p:spPr>
          <a:xfrm>
            <a:off x="304800" y="1600200"/>
            <a:ext cx="8610600" cy="4955203"/>
          </a:xfrm>
          <a:prstGeom prst="rect">
            <a:avLst/>
          </a:prstGeom>
          <a:noFill/>
        </p:spPr>
        <p:txBody>
          <a:bodyPr wrap="square" rtlCol="0">
            <a:spAutoFit/>
          </a:bodyPr>
          <a:lstStyle/>
          <a:p>
            <a:pPr algn="ctr">
              <a:buFont typeface="Arial"/>
              <a:buChar char="•"/>
            </a:pPr>
            <a:r>
              <a:rPr lang="en-US" sz="2800" dirty="0" smtClean="0">
                <a:latin typeface="Tahoma"/>
                <a:cs typeface="Tahoma"/>
              </a:rPr>
              <a:t> Now PRSP is the country’s </a:t>
            </a:r>
            <a:r>
              <a:rPr lang="en-US" sz="2800" b="1" dirty="0" smtClean="0">
                <a:solidFill>
                  <a:srgbClr val="0000FF"/>
                </a:solidFill>
                <a:latin typeface="Tahoma"/>
                <a:cs typeface="Tahoma"/>
              </a:rPr>
              <a:t>premier organization of PR professionals</a:t>
            </a:r>
          </a:p>
          <a:p>
            <a:endParaRPr lang="en-US" sz="2800" dirty="0" smtClean="0">
              <a:latin typeface="Tahoma"/>
              <a:cs typeface="Tahoma"/>
            </a:endParaRPr>
          </a:p>
          <a:p>
            <a:pPr algn="ctr">
              <a:buFont typeface="Arial"/>
              <a:buChar char="•"/>
            </a:pPr>
            <a:r>
              <a:rPr lang="en-US" sz="2800" dirty="0" smtClean="0">
                <a:latin typeface="Tahoma"/>
                <a:cs typeface="Tahoma"/>
              </a:rPr>
              <a:t> Has a </a:t>
            </a:r>
            <a:r>
              <a:rPr lang="en-US" sz="2800" b="1" dirty="0" smtClean="0">
                <a:solidFill>
                  <a:srgbClr val="0000FF"/>
                </a:solidFill>
                <a:latin typeface="Tahoma"/>
                <a:cs typeface="Tahoma"/>
              </a:rPr>
              <a:t>9-member board, Presidents’ Council, 11 Committees </a:t>
            </a:r>
            <a:r>
              <a:rPr lang="en-US" sz="2800" dirty="0" smtClean="0">
                <a:latin typeface="Tahoma"/>
                <a:cs typeface="Tahoma"/>
              </a:rPr>
              <a:t>(PR Congress, Anvil Awards, GMM, Membership, Accreditation &amp; Ethics, Finance/Ways &amp; Means, Professional Development, Publicity, Publication, Student Affairs, CSR)</a:t>
            </a:r>
          </a:p>
          <a:p>
            <a:pPr algn="ctr">
              <a:buFont typeface="Arial"/>
              <a:buChar char="•"/>
            </a:pPr>
            <a:endParaRPr lang="en-US" sz="2800" dirty="0" smtClean="0">
              <a:latin typeface="Tahoma"/>
              <a:cs typeface="Tahoma"/>
            </a:endParaRPr>
          </a:p>
          <a:p>
            <a:pPr algn="ctr">
              <a:buFont typeface="Arial"/>
              <a:buChar char="•"/>
            </a:pPr>
            <a:r>
              <a:rPr lang="en-US" sz="2800" b="1" dirty="0" smtClean="0">
                <a:solidFill>
                  <a:srgbClr val="0000FF"/>
                </a:solidFill>
                <a:latin typeface="Tahoma"/>
                <a:cs typeface="Tahoma"/>
              </a:rPr>
              <a:t> 207 </a:t>
            </a:r>
            <a:r>
              <a:rPr lang="en-US" sz="2800" dirty="0" smtClean="0">
                <a:latin typeface="Tahoma"/>
                <a:cs typeface="Tahoma"/>
              </a:rPr>
              <a:t>members to date</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123" name="Picture 5" descr="Logo3.jpg"/>
          <p:cNvPicPr>
            <a:picLocks noChangeAspect="1"/>
          </p:cNvPicPr>
          <p:nvPr/>
        </p:nvPicPr>
        <p:blipFill>
          <a:blip r:embed="rId2" cstate="print"/>
          <a:srcRect/>
          <a:stretch>
            <a:fillRect/>
          </a:stretch>
        </p:blipFill>
        <p:spPr bwMode="auto">
          <a:xfrm>
            <a:off x="228600" y="381000"/>
            <a:ext cx="2744788" cy="990600"/>
          </a:xfrm>
          <a:prstGeom prst="rect">
            <a:avLst/>
          </a:prstGeom>
          <a:noFill/>
          <a:ln w="9525">
            <a:noFill/>
            <a:miter lim="800000"/>
            <a:headEnd/>
            <a:tailEnd/>
          </a:ln>
        </p:spPr>
      </p:pic>
      <p:sp>
        <p:nvSpPr>
          <p:cNvPr id="6" name="TextBox 5"/>
          <p:cNvSpPr txBox="1"/>
          <p:nvPr/>
        </p:nvSpPr>
        <p:spPr>
          <a:xfrm>
            <a:off x="228600" y="1219200"/>
            <a:ext cx="8534400" cy="5509200"/>
          </a:xfrm>
          <a:prstGeom prst="rect">
            <a:avLst/>
          </a:prstGeom>
          <a:noFill/>
        </p:spPr>
        <p:txBody>
          <a:bodyPr wrap="square" rtlCol="0">
            <a:spAutoFit/>
          </a:bodyPr>
          <a:lstStyle/>
          <a:p>
            <a:r>
              <a:rPr lang="en-US" sz="6000" b="1" dirty="0" smtClean="0">
                <a:solidFill>
                  <a:srgbClr val="0000FF"/>
                </a:solidFill>
              </a:rPr>
              <a:t>          </a:t>
            </a:r>
            <a:r>
              <a:rPr lang="en-US" sz="6000" b="1" dirty="0" smtClean="0">
                <a:solidFill>
                  <a:srgbClr val="0000FF"/>
                </a:solidFill>
                <a:latin typeface="Tahoma"/>
                <a:cs typeface="Tahoma"/>
              </a:rPr>
              <a:t> MISSION</a:t>
            </a:r>
          </a:p>
          <a:p>
            <a:endParaRPr lang="en-US" dirty="0" smtClean="0">
              <a:latin typeface="Tahoma"/>
              <a:cs typeface="Tahoma"/>
            </a:endParaRPr>
          </a:p>
          <a:p>
            <a:pPr algn="ctr"/>
            <a:r>
              <a:rPr lang="en-US" sz="3200" dirty="0" smtClean="0">
                <a:latin typeface="Tahoma"/>
                <a:cs typeface="Tahoma"/>
              </a:rPr>
              <a:t>Steer the country toward </a:t>
            </a:r>
            <a:r>
              <a:rPr lang="en-US" sz="3200" b="1" dirty="0" smtClean="0">
                <a:solidFill>
                  <a:srgbClr val="0000FF"/>
                </a:solidFill>
                <a:latin typeface="Tahoma"/>
                <a:cs typeface="Tahoma"/>
              </a:rPr>
              <a:t>progress </a:t>
            </a:r>
            <a:r>
              <a:rPr lang="en-US" sz="3200" dirty="0" smtClean="0">
                <a:latin typeface="Tahoma"/>
                <a:cs typeface="Tahoma"/>
              </a:rPr>
              <a:t>while preserving its precious </a:t>
            </a:r>
            <a:r>
              <a:rPr lang="en-US" sz="3200" b="1" dirty="0" smtClean="0">
                <a:solidFill>
                  <a:srgbClr val="0000FF"/>
                </a:solidFill>
                <a:latin typeface="Tahoma"/>
                <a:cs typeface="Tahoma"/>
              </a:rPr>
              <a:t>heritage</a:t>
            </a:r>
            <a:r>
              <a:rPr lang="en-US" sz="3200" dirty="0" smtClean="0">
                <a:latin typeface="Tahoma"/>
                <a:cs typeface="Tahoma"/>
              </a:rPr>
              <a:t> and </a:t>
            </a:r>
            <a:r>
              <a:rPr lang="en-US" sz="3200" b="1" dirty="0" smtClean="0">
                <a:solidFill>
                  <a:srgbClr val="0000FF"/>
                </a:solidFill>
                <a:latin typeface="Tahoma"/>
                <a:cs typeface="Tahoma"/>
              </a:rPr>
              <a:t>culture</a:t>
            </a:r>
            <a:r>
              <a:rPr lang="en-US" sz="3200" dirty="0" smtClean="0">
                <a:latin typeface="Tahoma"/>
                <a:cs typeface="Tahoma"/>
              </a:rPr>
              <a:t>, serve affiliate organizations to the best of its abilities guided only by the </a:t>
            </a:r>
            <a:r>
              <a:rPr lang="en-US" sz="3200" b="1" dirty="0" smtClean="0">
                <a:solidFill>
                  <a:srgbClr val="0000FF"/>
                </a:solidFill>
                <a:latin typeface="Tahoma"/>
                <a:cs typeface="Tahoma"/>
              </a:rPr>
              <a:t>highest ethical standards</a:t>
            </a:r>
            <a:r>
              <a:rPr lang="en-US" sz="3200" dirty="0" smtClean="0">
                <a:latin typeface="Tahoma"/>
                <a:cs typeface="Tahoma"/>
              </a:rPr>
              <a:t>, and lead the way in the development, refinement  and dissemination of </a:t>
            </a:r>
            <a:r>
              <a:rPr lang="en-US" sz="3200" b="1" dirty="0" smtClean="0">
                <a:solidFill>
                  <a:srgbClr val="0000FF"/>
                </a:solidFill>
                <a:latin typeface="Tahoma"/>
                <a:cs typeface="Tahoma"/>
              </a:rPr>
              <a:t>knowledge and skills of the profession </a:t>
            </a:r>
            <a:r>
              <a:rPr lang="en-US" sz="3200" dirty="0" smtClean="0">
                <a:latin typeface="Tahoma"/>
                <a:cs typeface="Tahoma"/>
              </a:rPr>
              <a:t>in the Asia Pacific region.</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123" name="Picture 5" descr="Logo3.jpg"/>
          <p:cNvPicPr>
            <a:picLocks noChangeAspect="1"/>
          </p:cNvPicPr>
          <p:nvPr/>
        </p:nvPicPr>
        <p:blipFill>
          <a:blip r:embed="rId3" cstate="print"/>
          <a:srcRect/>
          <a:stretch>
            <a:fillRect/>
          </a:stretch>
        </p:blipFill>
        <p:spPr bwMode="auto">
          <a:xfrm>
            <a:off x="228600" y="381000"/>
            <a:ext cx="2744788" cy="990600"/>
          </a:xfrm>
          <a:prstGeom prst="rect">
            <a:avLst/>
          </a:prstGeom>
          <a:noFill/>
          <a:ln w="9525">
            <a:noFill/>
            <a:miter lim="800000"/>
            <a:headEnd/>
            <a:tailEnd/>
          </a:ln>
        </p:spPr>
      </p:pic>
      <p:sp>
        <p:nvSpPr>
          <p:cNvPr id="6" name="TextBox 5"/>
          <p:cNvSpPr txBox="1"/>
          <p:nvPr/>
        </p:nvSpPr>
        <p:spPr>
          <a:xfrm>
            <a:off x="0" y="1371600"/>
            <a:ext cx="9144000" cy="5170647"/>
          </a:xfrm>
          <a:prstGeom prst="rect">
            <a:avLst/>
          </a:prstGeom>
          <a:noFill/>
        </p:spPr>
        <p:txBody>
          <a:bodyPr wrap="square" rtlCol="0">
            <a:spAutoFit/>
          </a:bodyPr>
          <a:lstStyle/>
          <a:p>
            <a:pPr algn="ctr"/>
            <a:r>
              <a:rPr lang="en-US" sz="6000" b="1" dirty="0" smtClean="0">
                <a:solidFill>
                  <a:srgbClr val="0000FF"/>
                </a:solidFill>
                <a:latin typeface="Tahoma"/>
                <a:cs typeface="Tahoma"/>
              </a:rPr>
              <a:t>VISION</a:t>
            </a:r>
          </a:p>
          <a:p>
            <a:pPr algn="ctr"/>
            <a:endParaRPr lang="en-US" dirty="0" smtClean="0">
              <a:latin typeface="Tahoma"/>
              <a:cs typeface="Tahoma"/>
            </a:endParaRPr>
          </a:p>
          <a:p>
            <a:pPr algn="ctr">
              <a:buFont typeface="Arial"/>
              <a:buChar char="•"/>
            </a:pPr>
            <a:r>
              <a:rPr lang="en-US" sz="2800" dirty="0" smtClean="0">
                <a:latin typeface="Tahoma"/>
                <a:cs typeface="Tahoma"/>
              </a:rPr>
              <a:t> Professional </a:t>
            </a:r>
            <a:r>
              <a:rPr lang="en-US" sz="2800" b="1" dirty="0" smtClean="0">
                <a:solidFill>
                  <a:srgbClr val="0000FF"/>
                </a:solidFill>
                <a:latin typeface="Tahoma"/>
                <a:cs typeface="Tahoma"/>
              </a:rPr>
              <a:t>development</a:t>
            </a:r>
            <a:r>
              <a:rPr lang="en-US" sz="2800" dirty="0" smtClean="0">
                <a:latin typeface="Tahoma"/>
                <a:cs typeface="Tahoma"/>
              </a:rPr>
              <a:t> of individual members</a:t>
            </a:r>
          </a:p>
          <a:p>
            <a:pPr algn="ctr"/>
            <a:endParaRPr lang="en-US" sz="2800" dirty="0" smtClean="0">
              <a:latin typeface="Tahoma"/>
              <a:cs typeface="Tahoma"/>
            </a:endParaRPr>
          </a:p>
          <a:p>
            <a:pPr algn="ctr">
              <a:buFont typeface="Arial"/>
              <a:buChar char="•"/>
            </a:pPr>
            <a:r>
              <a:rPr lang="en-US" sz="2800" dirty="0" smtClean="0">
                <a:latin typeface="Tahoma"/>
                <a:cs typeface="Tahoma"/>
              </a:rPr>
              <a:t> Recognition of </a:t>
            </a:r>
            <a:r>
              <a:rPr lang="en-US" sz="2800" b="1" dirty="0" smtClean="0">
                <a:solidFill>
                  <a:srgbClr val="0000FF"/>
                </a:solidFill>
                <a:latin typeface="Tahoma"/>
                <a:cs typeface="Tahoma"/>
              </a:rPr>
              <a:t>high craftsmanship </a:t>
            </a:r>
            <a:r>
              <a:rPr lang="en-US" sz="2800" dirty="0" smtClean="0">
                <a:latin typeface="Tahoma"/>
                <a:cs typeface="Tahoma"/>
              </a:rPr>
              <a:t>and its </a:t>
            </a:r>
            <a:r>
              <a:rPr lang="en-US" sz="2800" b="1" dirty="0" smtClean="0">
                <a:solidFill>
                  <a:srgbClr val="0000FF"/>
                </a:solidFill>
                <a:latin typeface="Tahoma"/>
                <a:cs typeface="Tahoma"/>
              </a:rPr>
              <a:t>strategic </a:t>
            </a:r>
          </a:p>
          <a:p>
            <a:pPr algn="ctr"/>
            <a:r>
              <a:rPr lang="en-US" sz="2800" b="1" dirty="0" smtClean="0">
                <a:solidFill>
                  <a:srgbClr val="0000FF"/>
                </a:solidFill>
                <a:latin typeface="Tahoma"/>
                <a:cs typeface="Tahoma"/>
              </a:rPr>
              <a:t>     role</a:t>
            </a:r>
            <a:r>
              <a:rPr lang="en-US" sz="2800" dirty="0" smtClean="0">
                <a:latin typeface="Tahoma"/>
                <a:cs typeface="Tahoma"/>
              </a:rPr>
              <a:t> in management functions</a:t>
            </a:r>
          </a:p>
          <a:p>
            <a:endParaRPr lang="en-US" sz="2800" dirty="0" smtClean="0">
              <a:latin typeface="Tahoma"/>
              <a:cs typeface="Tahoma"/>
            </a:endParaRPr>
          </a:p>
          <a:p>
            <a:pPr algn="ctr">
              <a:buFont typeface="Arial"/>
              <a:buChar char="•"/>
            </a:pPr>
            <a:r>
              <a:rPr lang="en-US" sz="2800" dirty="0" smtClean="0">
                <a:latin typeface="Tahoma"/>
                <a:cs typeface="Tahoma"/>
              </a:rPr>
              <a:t>Social commitment</a:t>
            </a:r>
          </a:p>
          <a:p>
            <a:endParaRPr lang="en-US" sz="2800" dirty="0" smtClean="0">
              <a:latin typeface="Tahoma"/>
              <a:cs typeface="Tahoma"/>
            </a:endParaRPr>
          </a:p>
          <a:p>
            <a:pPr algn="ctr">
              <a:buFont typeface="Arial"/>
              <a:buChar char="•"/>
            </a:pPr>
            <a:r>
              <a:rPr lang="en-US" sz="2800" b="1" dirty="0" smtClean="0">
                <a:solidFill>
                  <a:srgbClr val="0000FF"/>
                </a:solidFill>
                <a:latin typeface="Tahoma"/>
                <a:cs typeface="Tahoma"/>
              </a:rPr>
              <a:t> Proactive involvement </a:t>
            </a:r>
            <a:r>
              <a:rPr lang="en-US" sz="2800" dirty="0" smtClean="0">
                <a:latin typeface="Tahoma"/>
                <a:cs typeface="Tahoma"/>
              </a:rPr>
              <a:t>in issues, concerns and demands of public relations and communication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6" name="Picture 2" descr="C:\Documents and Settings\pamelaag\My Documents\My Pictures\Scanned\Scanned 206.jpg"/>
          <p:cNvPicPr>
            <a:picLocks noChangeAspect="1" noChangeArrowheads="1"/>
          </p:cNvPicPr>
          <p:nvPr/>
        </p:nvPicPr>
        <p:blipFill>
          <a:blip r:embed="rId2"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2057400" y="228600"/>
            <a:ext cx="5090652" cy="6553200"/>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5967038"/>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123" name="Picture 5" descr="Logo3.jpg"/>
          <p:cNvPicPr>
            <a:picLocks noChangeAspect="1"/>
          </p:cNvPicPr>
          <p:nvPr/>
        </p:nvPicPr>
        <p:blipFill>
          <a:blip r:embed="rId2" cstate="print"/>
          <a:srcRect/>
          <a:stretch>
            <a:fillRect/>
          </a:stretch>
        </p:blipFill>
        <p:spPr bwMode="auto">
          <a:xfrm>
            <a:off x="228600" y="381000"/>
            <a:ext cx="2744788" cy="990600"/>
          </a:xfrm>
          <a:prstGeom prst="rect">
            <a:avLst/>
          </a:prstGeom>
          <a:noFill/>
          <a:ln w="9525">
            <a:noFill/>
            <a:miter lim="800000"/>
            <a:headEnd/>
            <a:tailEnd/>
          </a:ln>
        </p:spPr>
      </p:pic>
      <p:sp>
        <p:nvSpPr>
          <p:cNvPr id="6" name="TextBox 5"/>
          <p:cNvSpPr txBox="1"/>
          <p:nvPr/>
        </p:nvSpPr>
        <p:spPr>
          <a:xfrm>
            <a:off x="304800" y="1524000"/>
            <a:ext cx="8610600" cy="4647427"/>
          </a:xfrm>
          <a:prstGeom prst="rect">
            <a:avLst/>
          </a:prstGeom>
          <a:noFill/>
        </p:spPr>
        <p:txBody>
          <a:bodyPr wrap="square" rtlCol="0">
            <a:spAutoFit/>
          </a:bodyPr>
          <a:lstStyle/>
          <a:p>
            <a:pPr algn="ctr"/>
            <a:r>
              <a:rPr lang="en-US" sz="3600" b="1" dirty="0" smtClean="0">
                <a:solidFill>
                  <a:srgbClr val="0000FF"/>
                </a:solidFill>
              </a:rPr>
              <a:t>Presidential Proclamation No. 1357</a:t>
            </a:r>
          </a:p>
          <a:p>
            <a:pPr algn="ctr"/>
            <a:endParaRPr lang="en-US" dirty="0" smtClean="0"/>
          </a:p>
          <a:p>
            <a:pPr algn="ctr">
              <a:buFont typeface="Arial"/>
              <a:buChar char="•"/>
            </a:pPr>
            <a:r>
              <a:rPr lang="en-US" dirty="0" smtClean="0"/>
              <a:t> </a:t>
            </a:r>
            <a:r>
              <a:rPr lang="en-US" sz="2800" dirty="0" smtClean="0"/>
              <a:t>Declares the month of September of every year as</a:t>
            </a:r>
            <a:r>
              <a:rPr lang="en-US" sz="2800" dirty="0" smtClean="0"/>
              <a:t> </a:t>
            </a:r>
          </a:p>
          <a:p>
            <a:pPr algn="ctr"/>
            <a:r>
              <a:rPr lang="en-US" sz="2800" b="1" dirty="0" smtClean="0">
                <a:solidFill>
                  <a:srgbClr val="0000FF"/>
                </a:solidFill>
              </a:rPr>
              <a:t>PR month in the Philippines</a:t>
            </a:r>
          </a:p>
          <a:p>
            <a:pPr algn="ctr">
              <a:buFont typeface="Arial"/>
              <a:buChar char="•"/>
            </a:pPr>
            <a:r>
              <a:rPr lang="en-US" sz="2800" dirty="0" smtClean="0"/>
              <a:t> It identifies the holding of the </a:t>
            </a:r>
            <a:r>
              <a:rPr lang="en-US" sz="2800" b="1" dirty="0" smtClean="0">
                <a:solidFill>
                  <a:srgbClr val="0000FF"/>
                </a:solidFill>
              </a:rPr>
              <a:t>National PR Congress </a:t>
            </a:r>
            <a:r>
              <a:rPr lang="en-US" sz="2800" dirty="0" smtClean="0"/>
              <a:t>by the PRSP as </a:t>
            </a:r>
          </a:p>
          <a:p>
            <a:pPr algn="ctr"/>
            <a:r>
              <a:rPr lang="en-US" sz="2800" dirty="0" smtClean="0"/>
              <a:t>the PR month’s major highlight</a:t>
            </a:r>
          </a:p>
          <a:p>
            <a:pPr algn="ctr">
              <a:buFont typeface="Arial"/>
              <a:buChar char="•"/>
            </a:pPr>
            <a:r>
              <a:rPr lang="en-US" sz="2800" dirty="0" smtClean="0"/>
              <a:t> It also puts </a:t>
            </a:r>
            <a:r>
              <a:rPr lang="en-US" sz="2800" b="1" dirty="0" smtClean="0">
                <a:solidFill>
                  <a:srgbClr val="0000FF"/>
                </a:solidFill>
              </a:rPr>
              <a:t>under the auspices of the PRSP</a:t>
            </a:r>
            <a:r>
              <a:rPr lang="en-US" sz="2800" dirty="0" smtClean="0"/>
              <a:t> the declaration of every year </a:t>
            </a:r>
          </a:p>
          <a:p>
            <a:pPr algn="ctr"/>
            <a:r>
              <a:rPr lang="en-US" sz="2800" dirty="0" smtClean="0"/>
              <a:t>as “PR month”</a:t>
            </a:r>
          </a:p>
          <a:p>
            <a:pPr algn="ct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2395</TotalTime>
  <Words>951</Words>
  <Application>Microsoft Macintosh PowerPoint</Application>
  <PresentationFormat>On-screen Show (4:3)</PresentationFormat>
  <Paragraphs>130</Paragraphs>
  <Slides>25</Slides>
  <Notes>15</Notes>
  <HiddenSlides>0</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Office Theme</vt:lpstr>
      <vt:lpstr>Slide 1</vt:lpstr>
      <vt:lpstr>Slide 2</vt:lpstr>
      <vt:lpstr> A little bit of history…   JOSE A. CARPIO is known as the Father of Philippine PR.   He saw PR as  more than just publicity.    He introduced the management function of PR ---  A PLANNED PROGRAM of policies and behavior designed to build public confidence in and understanding of an individual or an organization.   . </vt:lpstr>
      <vt:lpstr>  In 1957, Carpio founded the PUBLIC RELATIONS SOCIETY OF THE PHILIPPINES (PRSP), which would soon singlehandedly spur the growth of Philippine PR through seminars, training programs, workshops, awards, contacts, publications and networking.   PRSP also introduced a four-year PR CURRICULUM, which was approved by the Ministry of Education and Culture, to several Philippine universities. </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ABS-CBN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MyanPM</dc:creator>
  <cp:lastModifiedBy>Bong Osorio</cp:lastModifiedBy>
  <cp:revision>76</cp:revision>
  <dcterms:created xsi:type="dcterms:W3CDTF">2015-02-04T13:12:00Z</dcterms:created>
  <dcterms:modified xsi:type="dcterms:W3CDTF">2015-02-05T00:43:53Z</dcterms:modified>
</cp:coreProperties>
</file>