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69" r:id="rId5"/>
    <p:sldId id="270" r:id="rId6"/>
    <p:sldId id="271" r:id="rId7"/>
    <p:sldId id="279" r:id="rId8"/>
    <p:sldId id="278" r:id="rId9"/>
    <p:sldId id="280" r:id="rId10"/>
    <p:sldId id="274" r:id="rId11"/>
    <p:sldId id="281" r:id="rId12"/>
    <p:sldId id="282" r:id="rId13"/>
    <p:sldId id="283" r:id="rId14"/>
    <p:sldId id="265" r:id="rId15"/>
    <p:sldId id="268" r:id="rId16"/>
    <p:sldId id="273" r:id="rId17"/>
    <p:sldId id="275" r:id="rId18"/>
    <p:sldId id="284" r:id="rId19"/>
  </p:sldIdLst>
  <p:sldSz cx="9144000" cy="6858000" type="screen4x3"/>
  <p:notesSz cx="6802438" cy="9936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2014\23_Sekilas%20Sistem%20Perbankan%20Thailand\Thailand%20ban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LDR of ASEAN</a:t>
            </a:r>
            <a:r>
              <a:rPr lang="en-US" sz="1600" baseline="0" dirty="0" smtClean="0">
                <a:solidFill>
                  <a:schemeClr val="accent1">
                    <a:lumMod val="75000"/>
                  </a:schemeClr>
                </a:solidFill>
              </a:rPr>
              <a:t> 2013 Big Banks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4485244616707889E-2"/>
          <c:y val="0.32399370078740303"/>
          <c:w val="0.9510295107665877"/>
          <c:h val="0.45014442274847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'Bank Regional'!$N$26</c:f>
              <c:strCache>
                <c:ptCount val="1"/>
                <c:pt idx="0">
                  <c:v>LDR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4560000"/>
              <a:lstStyle/>
              <a:p>
                <a:pPr>
                  <a:defRPr lang="en-US"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'Bank Regional'!$A$27:$A$40</c:f>
              <c:strCache>
                <c:ptCount val="14"/>
                <c:pt idx="0">
                  <c:v>DBS</c:v>
                </c:pt>
                <c:pt idx="1">
                  <c:v>OCBC</c:v>
                </c:pt>
                <c:pt idx="2">
                  <c:v>UOB</c:v>
                </c:pt>
                <c:pt idx="3">
                  <c:v>Maybank </c:v>
                </c:pt>
                <c:pt idx="4">
                  <c:v>CIMB</c:v>
                </c:pt>
                <c:pt idx="5">
                  <c:v>Public</c:v>
                </c:pt>
                <c:pt idx="6">
                  <c:v>Bangkok</c:v>
                </c:pt>
                <c:pt idx="7">
                  <c:v>SCB</c:v>
                </c:pt>
                <c:pt idx="8">
                  <c:v>Krung Thai</c:v>
                </c:pt>
                <c:pt idx="9">
                  <c:v>Kasikorn</c:v>
                </c:pt>
                <c:pt idx="10">
                  <c:v>Mandiri</c:v>
                </c:pt>
                <c:pt idx="11">
                  <c:v>BRI</c:v>
                </c:pt>
                <c:pt idx="12">
                  <c:v>BCA</c:v>
                </c:pt>
                <c:pt idx="13">
                  <c:v>BNI</c:v>
                </c:pt>
              </c:strCache>
            </c:strRef>
          </c:cat>
          <c:val>
            <c:numRef>
              <c:f>'Bank Regional'!$N$27:$N$40</c:f>
              <c:numCache>
                <c:formatCode>0.0%</c:formatCode>
                <c:ptCount val="14"/>
                <c:pt idx="0">
                  <c:v>0.85000000000000064</c:v>
                </c:pt>
                <c:pt idx="1">
                  <c:v>0.85700000000000065</c:v>
                </c:pt>
                <c:pt idx="2">
                  <c:v>0.88500000000000001</c:v>
                </c:pt>
                <c:pt idx="3">
                  <c:v>0.89900000000000002</c:v>
                </c:pt>
                <c:pt idx="4">
                  <c:v>0.88400000000000001</c:v>
                </c:pt>
                <c:pt idx="5">
                  <c:v>0.87500000000000211</c:v>
                </c:pt>
                <c:pt idx="6">
                  <c:v>0.90600000000000003</c:v>
                </c:pt>
                <c:pt idx="7">
                  <c:v>0.95200000000000062</c:v>
                </c:pt>
                <c:pt idx="8">
                  <c:v>0.90832745419982475</c:v>
                </c:pt>
                <c:pt idx="9">
                  <c:v>0.94059999999999999</c:v>
                </c:pt>
                <c:pt idx="10">
                  <c:v>0.82970000000000199</c:v>
                </c:pt>
                <c:pt idx="11">
                  <c:v>0.88539999999999996</c:v>
                </c:pt>
                <c:pt idx="12">
                  <c:v>0.75400000000000222</c:v>
                </c:pt>
                <c:pt idx="13">
                  <c:v>0.85300000000000065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048960"/>
        <c:axId val="48468352"/>
      </c:barChart>
      <c:catAx>
        <c:axId val="47048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lang="en-US" sz="800"/>
            </a:pPr>
            <a:endParaRPr lang="en-US"/>
          </a:p>
        </c:txPr>
        <c:crossAx val="48468352"/>
        <c:crosses val="autoZero"/>
        <c:auto val="1"/>
        <c:lblAlgn val="ctr"/>
        <c:lblOffset val="100"/>
        <c:noMultiLvlLbl val="0"/>
      </c:catAx>
      <c:valAx>
        <c:axId val="484683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4704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387195385081086E-2"/>
          <c:w val="0.96811594202898565"/>
          <c:h val="0.837789279710414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Recapitalization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2008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_(* #,##0_);_(* \(#,##0\);_(* &quot;-&quot;_);_(@_)">
                  <c:v>61</c:v>
                </c:pt>
                <c:pt idx="2" formatCode="_(* #,##0_);_(* \(#,##0\);_(* &quot;-&quot;_);_(@_)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 Value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2008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_(* #,##0_);_(* \(#,##0\);_(* "-"_);_(@_)</c:formatCode>
                <c:ptCount val="3"/>
                <c:pt idx="1">
                  <c:v>19.8536</c:v>
                </c:pt>
                <c:pt idx="2">
                  <c:v>7.4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 Value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2008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  <c:numCache>
                <c:formatCode>_(* #,##0_);_(* \(#,##0\);_(* "-"_);_(@_)</c:formatCode>
                <c:ptCount val="3"/>
                <c:pt idx="1">
                  <c:v>6.1463999999999999</c:v>
                </c:pt>
                <c:pt idx="2">
                  <c:v>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100"/>
        <c:axId val="89431040"/>
        <c:axId val="90767744"/>
      </c:barChart>
      <c:catAx>
        <c:axId val="8943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767744"/>
        <c:crosses val="autoZero"/>
        <c:auto val="1"/>
        <c:lblAlgn val="ctr"/>
        <c:lblOffset val="100"/>
        <c:noMultiLvlLbl val="0"/>
      </c:catAx>
      <c:valAx>
        <c:axId val="9076774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8943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199" cy="49672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652" y="0"/>
            <a:ext cx="2948199" cy="49672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9038173D-BEF3-464D-9AAC-44F64C0D7FD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7848"/>
            <a:ext cx="2948199" cy="496728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652" y="9437848"/>
            <a:ext cx="2948199" cy="496728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FEEABC37-2A55-4080-9104-B84DF273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723" cy="498534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534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26BB332E-FC79-46FD-AD32-105ED5945A4D}" type="datetimeFigureOut">
              <a:rPr lang="id-ID" smtClean="0"/>
              <a:t>06/02/2015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81779"/>
            <a:ext cx="5441950" cy="3912364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7631"/>
            <a:ext cx="2947723" cy="49853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7631"/>
            <a:ext cx="2947723" cy="49853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D402E56E-5815-425A-9D83-55E10CEAA4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18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27075"/>
            <a:ext cx="4992688" cy="3744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042" y="4719720"/>
            <a:ext cx="4990357" cy="4470558"/>
          </a:xfrm>
          <a:noFill/>
        </p:spPr>
        <p:txBody>
          <a:bodyPr/>
          <a:lstStyle/>
          <a:p>
            <a:pPr defTabSz="901510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27075"/>
            <a:ext cx="4992688" cy="3744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042" y="4719720"/>
            <a:ext cx="4990357" cy="4470558"/>
          </a:xfrm>
          <a:noFill/>
        </p:spPr>
        <p:txBody>
          <a:bodyPr/>
          <a:lstStyle/>
          <a:p>
            <a:pPr defTabSz="901510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27075"/>
            <a:ext cx="4992688" cy="3744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042" y="4719720"/>
            <a:ext cx="4990357" cy="4470558"/>
          </a:xfrm>
          <a:noFill/>
        </p:spPr>
        <p:txBody>
          <a:bodyPr/>
          <a:lstStyle/>
          <a:p>
            <a:pPr defTabSz="901510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808038"/>
            <a:ext cx="5397500" cy="404812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797" tIns="46401" rIns="92797" bIns="46401"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18930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27075"/>
            <a:ext cx="4992688" cy="3744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042" y="4719720"/>
            <a:ext cx="4990357" cy="4470558"/>
          </a:xfrm>
          <a:noFill/>
        </p:spPr>
        <p:txBody>
          <a:bodyPr/>
          <a:lstStyle/>
          <a:p>
            <a:pPr defTabSz="901510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27075"/>
            <a:ext cx="4992688" cy="3744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042" y="4719720"/>
            <a:ext cx="4990357" cy="4470558"/>
          </a:xfrm>
          <a:noFill/>
        </p:spPr>
        <p:txBody>
          <a:bodyPr/>
          <a:lstStyle/>
          <a:p>
            <a:pPr defTabSz="901510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27075"/>
            <a:ext cx="4992688" cy="3744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042" y="4719720"/>
            <a:ext cx="4990357" cy="4470558"/>
          </a:xfrm>
          <a:noFill/>
        </p:spPr>
        <p:txBody>
          <a:bodyPr/>
          <a:lstStyle/>
          <a:p>
            <a:pPr defTabSz="901510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5281" indent="-235281" algn="just" defTabSz="921913">
              <a:spcBef>
                <a:spcPts val="531"/>
              </a:spcBef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(Note: this slide only Illustrate a SOE strategic alliance in infrastructure projects)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2C53C-E991-4232-858E-AAA24211AF8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887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C1D7-BC51-4ACB-9E1D-605B65D9022F}" type="slidenum">
              <a:rPr lang="id-ID" smtClean="0">
                <a:solidFill>
                  <a:prstClr val="black"/>
                </a:solidFill>
              </a:rPr>
              <a:pPr/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 CVR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 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18200"/>
            <a:ext cx="17414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Univers LT Std 55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81" y="5436788"/>
            <a:ext cx="3129032" cy="795877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latin typeface="Univers LT Std 55"/>
              </a:defRPr>
            </a:lvl1pPr>
            <a:lvl2pPr marL="4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2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179" y="303217"/>
            <a:ext cx="2403475" cy="645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92" y="303217"/>
            <a:ext cx="7062787" cy="645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3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7940"/>
            <a:ext cx="4636477" cy="1169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11522" y="1290640"/>
            <a:ext cx="6901962" cy="43529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7940"/>
            <a:ext cx="4712677" cy="1169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11522" y="1290640"/>
            <a:ext cx="6901962" cy="43529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9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 dirty="0" smtClean="0"/>
              <a:t>Page   </a:t>
            </a:r>
            <a:fld id="{2B28428F-6069-4B15-9BAE-E60A59D61D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5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 CVR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 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18200"/>
            <a:ext cx="17414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81" y="5436807"/>
            <a:ext cx="3129032" cy="795877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6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83" y="1161699"/>
            <a:ext cx="8670026" cy="5071541"/>
          </a:xfrm>
        </p:spPr>
        <p:txBody>
          <a:bodyPr/>
          <a:lstStyle>
            <a:lvl1pPr>
              <a:defRPr sz="2100" baseline="0">
                <a:solidFill>
                  <a:srgbClr val="066885"/>
                </a:solidFill>
                <a:latin typeface="Univers LT Std 55"/>
              </a:defRPr>
            </a:lvl1pPr>
            <a:lvl2pPr>
              <a:defRPr sz="1800">
                <a:solidFill>
                  <a:srgbClr val="066885"/>
                </a:solidFill>
                <a:latin typeface="Univers LT Std 55"/>
              </a:defRPr>
            </a:lvl2pPr>
            <a:lvl3pPr>
              <a:defRPr sz="1800">
                <a:solidFill>
                  <a:srgbClr val="066885"/>
                </a:solidFill>
                <a:latin typeface="Univers LT Std 55"/>
              </a:defRPr>
            </a:lvl3pPr>
            <a:lvl4pPr>
              <a:defRPr sz="1800">
                <a:solidFill>
                  <a:srgbClr val="066885"/>
                </a:solidFill>
                <a:latin typeface="Univers LT Std 55"/>
              </a:defRPr>
            </a:lvl4pPr>
            <a:lvl5pPr>
              <a:defRPr sz="1800">
                <a:solidFill>
                  <a:srgbClr val="066885"/>
                </a:solidFill>
                <a:latin typeface="Univers LT Std 55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9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Page  </a:t>
            </a:r>
            <a:fld id="{F07773F2-F486-4051-8257-44D600F61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9" y="1765323"/>
            <a:ext cx="4167388" cy="4289433"/>
          </a:xfrm>
        </p:spPr>
        <p:txBody>
          <a:bodyPr/>
          <a:lstStyle>
            <a:lvl1pPr>
              <a:defRPr sz="1800" baseline="0">
                <a:solidFill>
                  <a:srgbClr val="58595B"/>
                </a:solidFill>
                <a:latin typeface="Univers LT Std 55"/>
              </a:defRPr>
            </a:lvl1pPr>
            <a:lvl2pPr>
              <a:defRPr sz="2400">
                <a:solidFill>
                  <a:srgbClr val="58595B"/>
                </a:solidFill>
                <a:latin typeface="Univers LT Std 55"/>
              </a:defRPr>
            </a:lvl2pPr>
            <a:lvl3pPr>
              <a:defRPr sz="2000">
                <a:solidFill>
                  <a:srgbClr val="58595B"/>
                </a:solidFill>
                <a:latin typeface="Univers LT Std 55"/>
              </a:defRPr>
            </a:lvl3pPr>
            <a:lvl4pPr>
              <a:defRPr sz="1800">
                <a:solidFill>
                  <a:srgbClr val="58595B"/>
                </a:solidFill>
                <a:latin typeface="Univers LT Std 55"/>
              </a:defRPr>
            </a:lvl4pPr>
            <a:lvl5pPr>
              <a:defRPr sz="1800">
                <a:solidFill>
                  <a:srgbClr val="58595B"/>
                </a:solidFill>
                <a:latin typeface="Univers LT Std 55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340" y="1765323"/>
            <a:ext cx="3724275" cy="4289433"/>
          </a:xfrm>
        </p:spPr>
        <p:txBody>
          <a:bodyPr/>
          <a:lstStyle>
            <a:lvl1pPr>
              <a:defRPr sz="2100" baseline="0">
                <a:solidFill>
                  <a:srgbClr val="58595B"/>
                </a:solidFill>
                <a:latin typeface="Univers LT Std 55"/>
              </a:defRPr>
            </a:lvl1pPr>
            <a:lvl2pPr>
              <a:defRPr sz="1800" baseline="0">
                <a:solidFill>
                  <a:srgbClr val="58595B"/>
                </a:solidFill>
                <a:latin typeface="Univers LT Std 55"/>
              </a:defRPr>
            </a:lvl2pPr>
            <a:lvl3pPr>
              <a:defRPr sz="1600">
                <a:solidFill>
                  <a:srgbClr val="58595B"/>
                </a:solidFill>
                <a:latin typeface="Univers LT Std 55"/>
              </a:defRPr>
            </a:lvl3pPr>
            <a:lvl4pPr>
              <a:defRPr sz="1400">
                <a:solidFill>
                  <a:srgbClr val="58595B"/>
                </a:solidFill>
                <a:latin typeface="Univers LT Std 55"/>
              </a:defRPr>
            </a:lvl4pPr>
            <a:lvl5pPr>
              <a:defRPr sz="1800">
                <a:solidFill>
                  <a:srgbClr val="58595B"/>
                </a:solidFill>
                <a:latin typeface="Univers LT Std 55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9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Page  </a:t>
            </a:r>
            <a:fld id="{66BDE9C2-8B1B-41E8-A9E7-A10BFDE14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1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8595B"/>
                </a:solidFill>
              </a:defRPr>
            </a:lvl1pPr>
            <a:lvl2pPr marL="455895" indent="0">
              <a:buNone/>
              <a:defRPr sz="2000" b="1"/>
            </a:lvl2pPr>
            <a:lvl3pPr marL="911802" indent="0">
              <a:buNone/>
              <a:defRPr sz="1800" b="1"/>
            </a:lvl3pPr>
            <a:lvl4pPr marL="1367705" indent="0">
              <a:buNone/>
              <a:defRPr sz="1600" b="1"/>
            </a:lvl4pPr>
            <a:lvl5pPr marL="1823605" indent="0">
              <a:buNone/>
              <a:defRPr sz="1600" b="1"/>
            </a:lvl5pPr>
            <a:lvl6pPr marL="2279507" indent="0">
              <a:buNone/>
              <a:defRPr sz="1600" b="1"/>
            </a:lvl6pPr>
            <a:lvl7pPr marL="2735410" indent="0">
              <a:buNone/>
              <a:defRPr sz="1600" b="1"/>
            </a:lvl7pPr>
            <a:lvl8pPr marL="3191312" indent="0">
              <a:buNone/>
              <a:defRPr sz="1600" b="1"/>
            </a:lvl8pPr>
            <a:lvl9pPr marL="36472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>
                <a:solidFill>
                  <a:srgbClr val="58595B"/>
                </a:solidFill>
              </a:defRPr>
            </a:lvl1pPr>
            <a:lvl2pPr>
              <a:defRPr sz="20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600">
                <a:solidFill>
                  <a:srgbClr val="58595B"/>
                </a:solidFill>
              </a:defRPr>
            </a:lvl4pPr>
            <a:lvl5pPr>
              <a:defRPr sz="1600">
                <a:solidFill>
                  <a:srgbClr val="585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8595B"/>
                </a:solidFill>
              </a:defRPr>
            </a:lvl1pPr>
            <a:lvl2pPr marL="455895" indent="0">
              <a:buNone/>
              <a:defRPr sz="2000" b="1"/>
            </a:lvl2pPr>
            <a:lvl3pPr marL="911802" indent="0">
              <a:buNone/>
              <a:defRPr sz="1800" b="1"/>
            </a:lvl3pPr>
            <a:lvl4pPr marL="1367705" indent="0">
              <a:buNone/>
              <a:defRPr sz="1600" b="1"/>
            </a:lvl4pPr>
            <a:lvl5pPr marL="1823605" indent="0">
              <a:buNone/>
              <a:defRPr sz="1600" b="1"/>
            </a:lvl5pPr>
            <a:lvl6pPr marL="2279507" indent="0">
              <a:buNone/>
              <a:defRPr sz="1600" b="1"/>
            </a:lvl6pPr>
            <a:lvl7pPr marL="2735410" indent="0">
              <a:buNone/>
              <a:defRPr sz="1600" b="1"/>
            </a:lvl7pPr>
            <a:lvl8pPr marL="3191312" indent="0">
              <a:buNone/>
              <a:defRPr sz="1600" b="1"/>
            </a:lvl8pPr>
            <a:lvl9pPr marL="36472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>
                <a:solidFill>
                  <a:srgbClr val="58595B"/>
                </a:solidFill>
              </a:defRPr>
            </a:lvl1pPr>
            <a:lvl2pPr>
              <a:defRPr sz="20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600">
                <a:solidFill>
                  <a:srgbClr val="58595B"/>
                </a:solidFill>
              </a:defRPr>
            </a:lvl4pPr>
            <a:lvl5pPr>
              <a:defRPr sz="1600">
                <a:solidFill>
                  <a:srgbClr val="585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9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Page  </a:t>
            </a:r>
            <a:fld id="{1383A3AE-6A48-4DF0-9C65-25A7EC59F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3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40387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Page  </a:t>
            </a:r>
            <a:fld id="{47F99878-D991-4751-8DC9-656C54C98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36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9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Page  </a:t>
            </a:r>
            <a:fld id="{55BC49FC-44E9-42AA-B788-CD48F7CBE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3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7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1143000"/>
            <a:ext cx="8382000" cy="4800600"/>
          </a:xfrm>
        </p:spPr>
        <p:txBody>
          <a:bodyPr/>
          <a:lstStyle>
            <a:lvl5pPr marL="744538" indent="-1682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6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677696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5859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2365"/>
            <a:ext cx="5111750" cy="5253798"/>
          </a:xfrm>
        </p:spPr>
        <p:txBody>
          <a:bodyPr/>
          <a:lstStyle>
            <a:lvl1pPr>
              <a:defRPr sz="3200">
                <a:solidFill>
                  <a:srgbClr val="58595B"/>
                </a:solidFill>
                <a:latin typeface="Univers LT Std 55"/>
              </a:defRPr>
            </a:lvl1pPr>
            <a:lvl2pPr>
              <a:defRPr sz="2800">
                <a:solidFill>
                  <a:srgbClr val="58595B"/>
                </a:solidFill>
                <a:latin typeface="Univers LT Std 55"/>
              </a:defRPr>
            </a:lvl2pPr>
            <a:lvl3pPr>
              <a:defRPr sz="2400">
                <a:solidFill>
                  <a:srgbClr val="58595B"/>
                </a:solidFill>
                <a:latin typeface="Univers LT Std 55"/>
              </a:defRPr>
            </a:lvl3pPr>
            <a:lvl4pPr>
              <a:defRPr sz="2000">
                <a:solidFill>
                  <a:srgbClr val="58595B"/>
                </a:solidFill>
                <a:latin typeface="Univers LT Std 55"/>
              </a:defRPr>
            </a:lvl4pPr>
            <a:lvl5pPr>
              <a:defRPr sz="2000">
                <a:solidFill>
                  <a:srgbClr val="58595B"/>
                </a:solidFill>
                <a:latin typeface="Univers LT Std 55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839741"/>
            <a:ext cx="3008313" cy="4286423"/>
          </a:xfrm>
        </p:spPr>
        <p:txBody>
          <a:bodyPr/>
          <a:lstStyle>
            <a:lvl1pPr marL="0" indent="0">
              <a:buNone/>
              <a:defRPr sz="1400">
                <a:solidFill>
                  <a:srgbClr val="58595B"/>
                </a:solidFill>
              </a:defRPr>
            </a:lvl1pPr>
            <a:lvl2pPr marL="455895" indent="0">
              <a:buNone/>
              <a:defRPr sz="1200"/>
            </a:lvl2pPr>
            <a:lvl3pPr marL="911802" indent="0">
              <a:buNone/>
              <a:defRPr sz="1000"/>
            </a:lvl3pPr>
            <a:lvl4pPr marL="1367705" indent="0">
              <a:buNone/>
              <a:defRPr sz="900"/>
            </a:lvl4pPr>
            <a:lvl5pPr marL="1823605" indent="0">
              <a:buNone/>
              <a:defRPr sz="900"/>
            </a:lvl5pPr>
            <a:lvl6pPr marL="2279507" indent="0">
              <a:buNone/>
              <a:defRPr sz="900"/>
            </a:lvl6pPr>
            <a:lvl7pPr marL="2735410" indent="0">
              <a:buNone/>
              <a:defRPr sz="900"/>
            </a:lvl7pPr>
            <a:lvl8pPr marL="3191312" indent="0">
              <a:buNone/>
              <a:defRPr sz="900"/>
            </a:lvl8pPr>
            <a:lvl9pPr marL="36472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Page  </a:t>
            </a:r>
            <a:fld id="{C535E2DF-FA15-4410-9717-8C9A8140A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35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Univers LT Std 55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lIns="91180" tIns="45589" rIns="91180" bIns="45589" rtlCol="0">
            <a:normAutofit/>
          </a:bodyPr>
          <a:lstStyle>
            <a:lvl1pPr marL="0" indent="0">
              <a:buNone/>
              <a:defRPr sz="3200"/>
            </a:lvl1pPr>
            <a:lvl2pPr marL="455895" indent="0">
              <a:buNone/>
              <a:defRPr sz="2800"/>
            </a:lvl2pPr>
            <a:lvl3pPr marL="911802" indent="0">
              <a:buNone/>
              <a:defRPr sz="2400"/>
            </a:lvl3pPr>
            <a:lvl4pPr marL="1367705" indent="0">
              <a:buNone/>
              <a:defRPr sz="2000"/>
            </a:lvl4pPr>
            <a:lvl5pPr marL="1823605" indent="0">
              <a:buNone/>
              <a:defRPr sz="2000"/>
            </a:lvl5pPr>
            <a:lvl6pPr marL="2279507" indent="0">
              <a:buNone/>
              <a:defRPr sz="2000"/>
            </a:lvl6pPr>
            <a:lvl7pPr marL="2735410" indent="0">
              <a:buNone/>
              <a:defRPr sz="2000"/>
            </a:lvl7pPr>
            <a:lvl8pPr marL="3191312" indent="0">
              <a:buNone/>
              <a:defRPr sz="2000"/>
            </a:lvl8pPr>
            <a:lvl9pPr marL="364721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95" indent="0">
              <a:buNone/>
              <a:defRPr sz="1200"/>
            </a:lvl2pPr>
            <a:lvl3pPr marL="911802" indent="0">
              <a:buNone/>
              <a:defRPr sz="1000"/>
            </a:lvl3pPr>
            <a:lvl4pPr marL="1367705" indent="0">
              <a:buNone/>
              <a:defRPr sz="900"/>
            </a:lvl4pPr>
            <a:lvl5pPr marL="1823605" indent="0">
              <a:buNone/>
              <a:defRPr sz="900"/>
            </a:lvl5pPr>
            <a:lvl6pPr marL="2279507" indent="0">
              <a:buNone/>
              <a:defRPr sz="900"/>
            </a:lvl6pPr>
            <a:lvl7pPr marL="2735410" indent="0">
              <a:buNone/>
              <a:defRPr sz="900"/>
            </a:lvl7pPr>
            <a:lvl8pPr marL="3191312" indent="0">
              <a:buNone/>
              <a:defRPr sz="900"/>
            </a:lvl8pPr>
            <a:lvl9pPr marL="36472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Page  </a:t>
            </a:r>
            <a:fld id="{B54B5BD6-22FB-4231-A0C1-02011E553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6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0" y="0"/>
            <a:ext cx="8604160" cy="1143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  <a:latin typeface="Univers LT Std 55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Page  </a:t>
            </a:r>
            <a:fld id="{C9A5BAA6-D748-4FF4-B701-4A34742D9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90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198" y="303236"/>
            <a:ext cx="2403475" cy="645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011" y="303236"/>
            <a:ext cx="7062787" cy="645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Page  </a:t>
            </a:r>
            <a:fld id="{2E526BC8-EE5C-4B7A-BE3F-BBDB8E207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9" y="1765304"/>
            <a:ext cx="4167388" cy="4289433"/>
          </a:xfrm>
        </p:spPr>
        <p:txBody>
          <a:bodyPr/>
          <a:lstStyle>
            <a:lvl1pPr>
              <a:defRPr sz="1800" baseline="0">
                <a:solidFill>
                  <a:srgbClr val="58595B"/>
                </a:solidFill>
                <a:latin typeface="Univers LT Std 55"/>
              </a:defRPr>
            </a:lvl1pPr>
            <a:lvl2pPr>
              <a:defRPr sz="2400">
                <a:solidFill>
                  <a:srgbClr val="58595B"/>
                </a:solidFill>
                <a:latin typeface="Univers LT Std 55"/>
              </a:defRPr>
            </a:lvl2pPr>
            <a:lvl3pPr>
              <a:defRPr sz="2000">
                <a:solidFill>
                  <a:srgbClr val="58595B"/>
                </a:solidFill>
                <a:latin typeface="Univers LT Std 55"/>
              </a:defRPr>
            </a:lvl3pPr>
            <a:lvl4pPr>
              <a:defRPr sz="1800">
                <a:solidFill>
                  <a:srgbClr val="58595B"/>
                </a:solidFill>
                <a:latin typeface="Univers LT Std 55"/>
              </a:defRPr>
            </a:lvl4pPr>
            <a:lvl5pPr>
              <a:defRPr sz="1800">
                <a:solidFill>
                  <a:srgbClr val="58595B"/>
                </a:solidFill>
                <a:latin typeface="Univers LT Std 55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321" y="1765304"/>
            <a:ext cx="3724275" cy="4289433"/>
          </a:xfrm>
        </p:spPr>
        <p:txBody>
          <a:bodyPr/>
          <a:lstStyle>
            <a:lvl1pPr>
              <a:defRPr sz="2100" baseline="0">
                <a:solidFill>
                  <a:srgbClr val="58595B"/>
                </a:solidFill>
                <a:latin typeface="Univers LT Std 55"/>
              </a:defRPr>
            </a:lvl1pPr>
            <a:lvl2pPr>
              <a:defRPr sz="1800" baseline="0">
                <a:solidFill>
                  <a:srgbClr val="58595B"/>
                </a:solidFill>
                <a:latin typeface="Univers LT Std 55"/>
              </a:defRPr>
            </a:lvl2pPr>
            <a:lvl3pPr>
              <a:defRPr sz="1600">
                <a:solidFill>
                  <a:srgbClr val="58595B"/>
                </a:solidFill>
                <a:latin typeface="Univers LT Std 55"/>
              </a:defRPr>
            </a:lvl3pPr>
            <a:lvl4pPr>
              <a:defRPr sz="1400">
                <a:solidFill>
                  <a:srgbClr val="58595B"/>
                </a:solidFill>
                <a:latin typeface="Univers LT Std 55"/>
              </a:defRPr>
            </a:lvl4pPr>
            <a:lvl5pPr>
              <a:defRPr sz="1800">
                <a:solidFill>
                  <a:srgbClr val="58595B"/>
                </a:solidFill>
                <a:latin typeface="Univers LT Std 55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7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8595B"/>
                </a:solidFill>
              </a:defRPr>
            </a:lvl1pPr>
            <a:lvl2pPr marL="456975" indent="0">
              <a:buNone/>
              <a:defRPr sz="2000" b="1"/>
            </a:lvl2pPr>
            <a:lvl3pPr marL="913948" indent="0">
              <a:buNone/>
              <a:defRPr sz="1800" b="1"/>
            </a:lvl3pPr>
            <a:lvl4pPr marL="1370921" indent="0">
              <a:buNone/>
              <a:defRPr sz="1600" b="1"/>
            </a:lvl4pPr>
            <a:lvl5pPr marL="1827896" indent="0">
              <a:buNone/>
              <a:defRPr sz="1600" b="1"/>
            </a:lvl5pPr>
            <a:lvl6pPr marL="2284869" indent="0">
              <a:buNone/>
              <a:defRPr sz="1600" b="1"/>
            </a:lvl6pPr>
            <a:lvl7pPr marL="2741844" indent="0">
              <a:buNone/>
              <a:defRPr sz="1600" b="1"/>
            </a:lvl7pPr>
            <a:lvl8pPr marL="3198817" indent="0">
              <a:buNone/>
              <a:defRPr sz="1600" b="1"/>
            </a:lvl8pPr>
            <a:lvl9pPr marL="36557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>
                <a:solidFill>
                  <a:srgbClr val="58595B"/>
                </a:solidFill>
              </a:defRPr>
            </a:lvl1pPr>
            <a:lvl2pPr>
              <a:defRPr sz="20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600">
                <a:solidFill>
                  <a:srgbClr val="58595B"/>
                </a:solidFill>
              </a:defRPr>
            </a:lvl4pPr>
            <a:lvl5pPr>
              <a:defRPr sz="1600">
                <a:solidFill>
                  <a:srgbClr val="585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8595B"/>
                </a:solidFill>
              </a:defRPr>
            </a:lvl1pPr>
            <a:lvl2pPr marL="456975" indent="0">
              <a:buNone/>
              <a:defRPr sz="2000" b="1"/>
            </a:lvl2pPr>
            <a:lvl3pPr marL="913948" indent="0">
              <a:buNone/>
              <a:defRPr sz="1800" b="1"/>
            </a:lvl3pPr>
            <a:lvl4pPr marL="1370921" indent="0">
              <a:buNone/>
              <a:defRPr sz="1600" b="1"/>
            </a:lvl4pPr>
            <a:lvl5pPr marL="1827896" indent="0">
              <a:buNone/>
              <a:defRPr sz="1600" b="1"/>
            </a:lvl5pPr>
            <a:lvl6pPr marL="2284869" indent="0">
              <a:buNone/>
              <a:defRPr sz="1600" b="1"/>
            </a:lvl6pPr>
            <a:lvl7pPr marL="2741844" indent="0">
              <a:buNone/>
              <a:defRPr sz="1600" b="1"/>
            </a:lvl7pPr>
            <a:lvl8pPr marL="3198817" indent="0">
              <a:buNone/>
              <a:defRPr sz="1600" b="1"/>
            </a:lvl8pPr>
            <a:lvl9pPr marL="36557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>
                <a:solidFill>
                  <a:srgbClr val="58595B"/>
                </a:solidFill>
              </a:defRPr>
            </a:lvl1pPr>
            <a:lvl2pPr>
              <a:defRPr sz="20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600">
                <a:solidFill>
                  <a:srgbClr val="58595B"/>
                </a:solidFill>
              </a:defRPr>
            </a:lvl4pPr>
            <a:lvl5pPr>
              <a:defRPr sz="1600">
                <a:solidFill>
                  <a:srgbClr val="585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7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3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7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677694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5859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2365"/>
            <a:ext cx="5111750" cy="5253798"/>
          </a:xfrm>
        </p:spPr>
        <p:txBody>
          <a:bodyPr/>
          <a:lstStyle>
            <a:lvl1pPr>
              <a:defRPr sz="3200">
                <a:solidFill>
                  <a:srgbClr val="58595B"/>
                </a:solidFill>
                <a:latin typeface="Univers LT Std 55"/>
              </a:defRPr>
            </a:lvl1pPr>
            <a:lvl2pPr>
              <a:defRPr sz="2800">
                <a:solidFill>
                  <a:srgbClr val="58595B"/>
                </a:solidFill>
                <a:latin typeface="Univers LT Std 55"/>
              </a:defRPr>
            </a:lvl2pPr>
            <a:lvl3pPr>
              <a:defRPr sz="2400">
                <a:solidFill>
                  <a:srgbClr val="58595B"/>
                </a:solidFill>
                <a:latin typeface="Univers LT Std 55"/>
              </a:defRPr>
            </a:lvl3pPr>
            <a:lvl4pPr>
              <a:defRPr sz="2000">
                <a:solidFill>
                  <a:srgbClr val="58595B"/>
                </a:solidFill>
                <a:latin typeface="Univers LT Std 55"/>
              </a:defRPr>
            </a:lvl4pPr>
            <a:lvl5pPr>
              <a:defRPr sz="2000">
                <a:solidFill>
                  <a:srgbClr val="58595B"/>
                </a:solidFill>
                <a:latin typeface="Univers LT Std 55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839741"/>
            <a:ext cx="3008313" cy="4286423"/>
          </a:xfrm>
        </p:spPr>
        <p:txBody>
          <a:bodyPr/>
          <a:lstStyle>
            <a:lvl1pPr marL="0" indent="0">
              <a:buNone/>
              <a:defRPr sz="1400">
                <a:solidFill>
                  <a:srgbClr val="58595B"/>
                </a:solidFill>
              </a:defRPr>
            </a:lvl1pPr>
            <a:lvl2pPr marL="456975" indent="0">
              <a:buNone/>
              <a:defRPr sz="1200"/>
            </a:lvl2pPr>
            <a:lvl3pPr marL="913948" indent="0">
              <a:buNone/>
              <a:defRPr sz="1000"/>
            </a:lvl3pPr>
            <a:lvl4pPr marL="1370921" indent="0">
              <a:buNone/>
              <a:defRPr sz="900"/>
            </a:lvl4pPr>
            <a:lvl5pPr marL="1827896" indent="0">
              <a:buNone/>
              <a:defRPr sz="900"/>
            </a:lvl5pPr>
            <a:lvl6pPr marL="2284869" indent="0">
              <a:buNone/>
              <a:defRPr sz="900"/>
            </a:lvl6pPr>
            <a:lvl7pPr marL="2741844" indent="0">
              <a:buNone/>
              <a:defRPr sz="900"/>
            </a:lvl7pPr>
            <a:lvl8pPr marL="3198817" indent="0">
              <a:buNone/>
              <a:defRPr sz="900"/>
            </a:lvl8pPr>
            <a:lvl9pPr marL="36557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0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320800"/>
            <a:ext cx="2868612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427" y="1321506"/>
            <a:ext cx="5645569" cy="4911733"/>
          </a:xfrm>
        </p:spPr>
        <p:txBody>
          <a:bodyPr/>
          <a:lstStyle>
            <a:lvl1pPr>
              <a:defRPr sz="2100" baseline="0">
                <a:solidFill>
                  <a:srgbClr val="066885"/>
                </a:solidFill>
                <a:latin typeface="Univers LT Std 55"/>
              </a:defRPr>
            </a:lvl1pPr>
            <a:lvl2pPr>
              <a:defRPr sz="1800">
                <a:solidFill>
                  <a:srgbClr val="066885"/>
                </a:solidFill>
                <a:latin typeface="Univers LT Std 55"/>
              </a:defRPr>
            </a:lvl2pPr>
            <a:lvl3pPr>
              <a:defRPr sz="1800">
                <a:solidFill>
                  <a:srgbClr val="066885"/>
                </a:solidFill>
                <a:latin typeface="Univers LT Std 55"/>
              </a:defRPr>
            </a:lvl3pPr>
            <a:lvl4pPr>
              <a:defRPr sz="1800">
                <a:solidFill>
                  <a:srgbClr val="066885"/>
                </a:solidFill>
                <a:latin typeface="Univers LT Std 55"/>
              </a:defRPr>
            </a:lvl4pPr>
            <a:lvl5pPr>
              <a:defRPr sz="1800">
                <a:solidFill>
                  <a:srgbClr val="066885"/>
                </a:solidFill>
                <a:latin typeface="Univers LT Std 55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69581" y="274957"/>
            <a:ext cx="8670027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5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Univers LT Std 55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75" indent="0">
              <a:buNone/>
              <a:defRPr sz="2800"/>
            </a:lvl2pPr>
            <a:lvl3pPr marL="913948" indent="0">
              <a:buNone/>
              <a:defRPr sz="2400"/>
            </a:lvl3pPr>
            <a:lvl4pPr marL="1370921" indent="0">
              <a:buNone/>
              <a:defRPr sz="2000"/>
            </a:lvl4pPr>
            <a:lvl5pPr marL="1827896" indent="0">
              <a:buNone/>
              <a:defRPr sz="2000"/>
            </a:lvl5pPr>
            <a:lvl6pPr marL="2284869" indent="0">
              <a:buNone/>
              <a:defRPr sz="2000"/>
            </a:lvl6pPr>
            <a:lvl7pPr marL="2741844" indent="0">
              <a:buNone/>
              <a:defRPr sz="2000"/>
            </a:lvl7pPr>
            <a:lvl8pPr marL="3198817" indent="0">
              <a:buNone/>
              <a:defRPr sz="2000"/>
            </a:lvl8pPr>
            <a:lvl9pPr marL="365579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48" indent="0">
              <a:buNone/>
              <a:defRPr sz="1000"/>
            </a:lvl3pPr>
            <a:lvl4pPr marL="1370921" indent="0">
              <a:buNone/>
              <a:defRPr sz="900"/>
            </a:lvl4pPr>
            <a:lvl5pPr marL="1827896" indent="0">
              <a:buNone/>
              <a:defRPr sz="900"/>
            </a:lvl5pPr>
            <a:lvl6pPr marL="2284869" indent="0">
              <a:buNone/>
              <a:defRPr sz="900"/>
            </a:lvl6pPr>
            <a:lvl7pPr marL="2741844" indent="0">
              <a:buNone/>
              <a:defRPr sz="900"/>
            </a:lvl7pPr>
            <a:lvl8pPr marL="3198817" indent="0">
              <a:buNone/>
              <a:defRPr sz="900"/>
            </a:lvl8pPr>
            <a:lvl9pPr marL="36557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3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0" y="0"/>
            <a:ext cx="8604160" cy="1143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5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over PowerPoint_rev3-04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513"/>
            <a:ext cx="91440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69875" y="274638"/>
            <a:ext cx="86709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483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9875" y="6434138"/>
            <a:ext cx="854075" cy="363537"/>
          </a:xfrm>
          <a:prstGeom prst="rect">
            <a:avLst/>
          </a:prstGeom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fld id="{55D8C986-7CA3-46FA-903A-A30613D3B5BA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7" descr="logo 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6348413"/>
            <a:ext cx="6429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4" r:id="rId13"/>
  </p:sldLayoutIdLst>
  <p:txStyles>
    <p:titleStyle>
      <a:lvl1pPr algn="ctr" defTabSz="455613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00677" algn="ctr" defTabSz="45632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801356" algn="ctr" defTabSz="45632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202036" algn="ctr" defTabSz="45632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602715" algn="ctr" defTabSz="45632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168275" indent="-168275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350838" indent="-168275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515938" indent="-168275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633413" indent="-168275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744538" indent="-168275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3356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31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04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9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8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1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6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9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4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2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over PowerPoint_rev3-0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513"/>
            <a:ext cx="91440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69875" y="274638"/>
            <a:ext cx="86709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69" tIns="45583" rIns="91169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483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69" tIns="45583" rIns="91169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69875" y="6432550"/>
            <a:ext cx="854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3" rIns="91169" bIns="45583" numCol="1" anchor="ctr" anchorCtr="0" compatLnSpc="1">
            <a:prstTxWarp prst="textNoShape">
              <a:avLst/>
            </a:prstTxWarp>
          </a:bodyPr>
          <a:lstStyle>
            <a:lvl1pPr defTabSz="454025" eaLnBrk="1" hangingPunct="1">
              <a:defRPr sz="9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d-ID"/>
              <a:t>Page  </a:t>
            </a:r>
            <a:fld id="{D951D656-393B-4EFF-8FEA-90B024BD5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logo 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6348413"/>
            <a:ext cx="6429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ctr" defTabSz="454025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defTabSz="4540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defTabSz="4540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defTabSz="4540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defTabSz="4540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399730" algn="ctr" defTabSz="45524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799475" algn="ctr" defTabSz="45524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199211" algn="ctr" defTabSz="45524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598953" algn="ctr" defTabSz="45524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39725" indent="-339725" algn="l" defTabSz="454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38188" indent="-282575" algn="l" defTabSz="454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38238" indent="-225425" algn="l" defTabSz="454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2263" indent="-225425" algn="l" defTabSz="454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47875" indent="-225425" algn="l" defTabSz="454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07458" indent="-227946" algn="l" defTabSz="4558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361" indent="-227946" algn="l" defTabSz="4558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262" indent="-227946" algn="l" defTabSz="4558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163" indent="-227946" algn="l" defTabSz="4558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8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95" algn="l" defTabSz="4558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02" algn="l" defTabSz="4558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05" algn="l" defTabSz="4558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05" algn="l" defTabSz="4558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07" algn="l" defTabSz="4558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10" algn="l" defTabSz="4558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12" algn="l" defTabSz="4558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13" algn="l" defTabSz="4558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Strategy of Indonesian Banking Industry in Facing ASEAN Economic Community: The BNI </a:t>
            </a:r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3352799" cy="1447800"/>
          </a:xfrm>
        </p:spPr>
        <p:txBody>
          <a:bodyPr anchor="ctr"/>
          <a:lstStyle/>
          <a:p>
            <a:pPr algn="ctr"/>
            <a:r>
              <a:rPr lang="en-US" sz="1400" b="1" smtClean="0">
                <a:latin typeface="Calibri" pitchFamily="34" charset="0"/>
              </a:rPr>
              <a:t>PT</a:t>
            </a:r>
            <a:r>
              <a:rPr lang="en-US" sz="1400" b="1">
                <a:latin typeface="Calibri" pitchFamily="34" charset="0"/>
              </a:rPr>
              <a:t>. Bank Negara Indonesia (Persero), Tbk.</a:t>
            </a:r>
          </a:p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1400" b="1">
                <a:latin typeface="Calibri" pitchFamily="34" charset="0"/>
              </a:rPr>
              <a:t>Gatot M. Suwondo</a:t>
            </a:r>
          </a:p>
          <a:p>
            <a:pPr algn="ctr"/>
            <a:r>
              <a:rPr lang="en-US" sz="1400" b="1">
                <a:latin typeface="Calibri" pitchFamily="34" charset="0"/>
              </a:rPr>
              <a:t>Direktur Utama</a:t>
            </a:r>
          </a:p>
          <a:p>
            <a:pPr algn="ctr"/>
            <a:r>
              <a:rPr lang="en-US" sz="1400" smtClean="0">
                <a:latin typeface="Calibri" pitchFamily="34" charset="0"/>
              </a:rPr>
              <a:t>Batam, 6 Februari 2015</a:t>
            </a:r>
            <a:endParaRPr lang="en-US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70261" y="264876"/>
            <a:ext cx="8641507" cy="583017"/>
          </a:xfrm>
        </p:spPr>
        <p:txBody>
          <a:bodyPr/>
          <a:lstStyle/>
          <a:p>
            <a:r>
              <a:rPr lang="en-US" altLang="zh-TW" b="1" dirty="0" smtClean="0">
                <a:latin typeface="Calibri" pitchFamily="34" charset="0"/>
                <a:ea typeface="PMingLiU" pitchFamily="18" charset="-120"/>
              </a:rPr>
              <a:t>BNI Tier – 1 Capital Increase</a:t>
            </a:r>
            <a:endParaRPr lang="en-US" altLang="ko-KR" b="1" dirty="0" smtClean="0"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97096" y="5075483"/>
            <a:ext cx="6599501" cy="6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921" tIns="27937" rIns="69841" bIns="27937" anchor="ctr">
            <a:noAutofit/>
          </a:bodyPr>
          <a:lstStyle/>
          <a:p>
            <a:pPr algn="ctr" defTabSz="698640" eaLnBrk="0" hangingPunct="0">
              <a:defRPr/>
            </a:pPr>
            <a:r>
              <a:rPr lang="en-US" altLang="zh-TW" sz="21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PMingLiU" pitchFamily="18" charset="-120"/>
              </a:rPr>
              <a:t>Quality Growth has enabled BNI to grow its Tier-1 capital 160bps since 2008, the highest gain among our peers and prepared to grow further in new environments</a:t>
            </a:r>
            <a:endParaRPr lang="en-US" altLang="zh-TW" sz="2100" b="1" i="1" baseline="30000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1464" y="6054734"/>
            <a:ext cx="918437" cy="195355"/>
          </a:xfrm>
          <a:prstGeom prst="rect">
            <a:avLst/>
          </a:prstGeom>
          <a:noFill/>
        </p:spPr>
        <p:txBody>
          <a:bodyPr wrap="square" lIns="80125" tIns="40063" rIns="80125" bIns="40063" rtlCol="0">
            <a:spAutoFit/>
          </a:bodyPr>
          <a:lstStyle/>
          <a:p>
            <a:r>
              <a:rPr lang="id-ID" sz="7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Source: Bloomberg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</a:t>
            </a:r>
            <a:r>
              <a:rPr lang="id-ID" smtClean="0"/>
              <a:t>  </a:t>
            </a:r>
            <a:r>
              <a:rPr lang="en-US" smtClean="0"/>
              <a:t> </a:t>
            </a:r>
            <a:fld id="{A0F4CEFD-1087-45CC-A9F4-FE5F32CF12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0540" y="1143000"/>
            <a:ext cx="6032612" cy="362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7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70261" y="264876"/>
            <a:ext cx="8641507" cy="583017"/>
          </a:xfrm>
        </p:spPr>
        <p:txBody>
          <a:bodyPr/>
          <a:lstStyle/>
          <a:p>
            <a:r>
              <a:rPr lang="en-US" altLang="zh-TW" b="1" dirty="0" smtClean="0">
                <a:latin typeface="Calibri" pitchFamily="34" charset="0"/>
                <a:ea typeface="PMingLiU" pitchFamily="18" charset="-120"/>
              </a:rPr>
              <a:t>BNI NPL Reduction</a:t>
            </a:r>
            <a:endParaRPr lang="en-US" altLang="ko-KR" b="1" dirty="0" smtClean="0"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97096" y="5075483"/>
            <a:ext cx="6599501" cy="6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921" tIns="27937" rIns="69841" bIns="27937" anchor="ctr">
            <a:noAutofit/>
          </a:bodyPr>
          <a:lstStyle/>
          <a:p>
            <a:pPr algn="ctr" defTabSz="698640" eaLnBrk="0" hangingPunct="0">
              <a:defRPr/>
            </a:pPr>
            <a:r>
              <a:rPr lang="en-US" altLang="zh-TW" sz="21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PMingLiU" pitchFamily="18" charset="-120"/>
              </a:rPr>
              <a:t>BNI’s reduction in NPL levels by over 290 bps leads our peer group</a:t>
            </a:r>
            <a:endParaRPr lang="en-US" altLang="zh-TW" sz="2100" b="1" i="1" baseline="30000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1464" y="6054734"/>
            <a:ext cx="918437" cy="195355"/>
          </a:xfrm>
          <a:prstGeom prst="rect">
            <a:avLst/>
          </a:prstGeom>
          <a:noFill/>
        </p:spPr>
        <p:txBody>
          <a:bodyPr wrap="square" lIns="80125" tIns="40063" rIns="80125" bIns="40063" rtlCol="0">
            <a:spAutoFit/>
          </a:bodyPr>
          <a:lstStyle/>
          <a:p>
            <a:r>
              <a:rPr lang="id-ID" sz="7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Source: Bloomberg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</a:t>
            </a:r>
            <a:r>
              <a:rPr lang="id-ID" smtClean="0"/>
              <a:t>  </a:t>
            </a:r>
            <a:r>
              <a:rPr lang="en-US" smtClean="0"/>
              <a:t> </a:t>
            </a:r>
            <a:fld id="{A0F4CEFD-1087-45CC-A9F4-FE5F32CF12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8978" y="1295400"/>
            <a:ext cx="595573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64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70261" y="264876"/>
            <a:ext cx="8641507" cy="583017"/>
          </a:xfrm>
        </p:spPr>
        <p:txBody>
          <a:bodyPr/>
          <a:lstStyle/>
          <a:p>
            <a:r>
              <a:rPr lang="en-US" altLang="zh-TW" b="1" dirty="0" smtClean="0">
                <a:latin typeface="Calibri" pitchFamily="34" charset="0"/>
                <a:ea typeface="PMingLiU" pitchFamily="18" charset="-120"/>
              </a:rPr>
              <a:t>BNI Efficiency Ratio</a:t>
            </a:r>
            <a:endParaRPr lang="en-US" altLang="ko-KR" b="1" dirty="0" smtClean="0"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97096" y="5075483"/>
            <a:ext cx="6599501" cy="6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921" tIns="27937" rIns="69841" bIns="27937" anchor="ctr">
            <a:noAutofit/>
          </a:bodyPr>
          <a:lstStyle/>
          <a:p>
            <a:pPr algn="ctr" defTabSz="698640" eaLnBrk="0" hangingPunct="0">
              <a:defRPr/>
            </a:pPr>
            <a:r>
              <a:rPr lang="en-US" altLang="zh-TW" sz="21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PMingLiU" pitchFamily="18" charset="-120"/>
              </a:rPr>
              <a:t>BNI 90bps improvement in Efficiency Ratio since 2008 is leading our peer group performance</a:t>
            </a:r>
            <a:endParaRPr lang="en-US" altLang="zh-TW" sz="2100" b="1" i="1" baseline="30000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1464" y="6054734"/>
            <a:ext cx="918437" cy="195355"/>
          </a:xfrm>
          <a:prstGeom prst="rect">
            <a:avLst/>
          </a:prstGeom>
          <a:noFill/>
        </p:spPr>
        <p:txBody>
          <a:bodyPr wrap="square" lIns="80125" tIns="40063" rIns="80125" bIns="40063" rtlCol="0">
            <a:spAutoFit/>
          </a:bodyPr>
          <a:lstStyle/>
          <a:p>
            <a:r>
              <a:rPr lang="id-ID" sz="7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Source: Bloomberg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</a:t>
            </a:r>
            <a:r>
              <a:rPr lang="id-ID" smtClean="0"/>
              <a:t>  </a:t>
            </a:r>
            <a:r>
              <a:rPr lang="en-US" smtClean="0"/>
              <a:t> </a:t>
            </a:r>
            <a:fld id="{A0F4CEFD-1087-45CC-A9F4-FE5F32CF12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6514" y="1219200"/>
            <a:ext cx="6180663" cy="371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2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5" y="3478940"/>
            <a:ext cx="4698984" cy="29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Page   </a:t>
            </a:r>
            <a:fld id="{E119BD80-5AE1-48CA-87B2-9F78098515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13041" y="254778"/>
            <a:ext cx="8519308" cy="597411"/>
          </a:xfrm>
        </p:spPr>
        <p:txBody>
          <a:bodyPr/>
          <a:lstStyle/>
          <a:p>
            <a:r>
              <a:rPr lang="en-US" sz="2000"/>
              <a:t>BNI : BRIDGING INDONESIA &amp; THE WORLD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0260" y="861537"/>
            <a:ext cx="8651631" cy="263917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just">
              <a:spcAft>
                <a:spcPts val="263"/>
              </a:spcAft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Bridging Indonesia and The World</a:t>
            </a:r>
            <a:endParaRPr lang="id-ID" b="1" i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04589" indent="-204589" algn="just">
              <a:spcAft>
                <a:spcPts val="263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>
                <a:latin typeface="Calibri" pitchFamily="34" charset="0"/>
                <a:cs typeface="Calibri" pitchFamily="34" charset="0"/>
              </a:rPr>
              <a:t>In 2015,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BNI is committed to continue the policy to encourage sustainable growth, by directing efforts towards the realization of a global-capable domestic bank that act as a link between Indonesian citizen and International community. It is expected to become a gateway for foreign investors willing to invest in Indonesia.</a:t>
            </a:r>
          </a:p>
          <a:p>
            <a:pPr marL="204589" indent="-204589" algn="just">
              <a:spcAft>
                <a:spcPts val="263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This is reflected by BNI’s commitment to continuously expand its overseas business. BNI is Indonesia local bank with the most extensive overseas network  including 5 overseas branches (Singapore, Japan, USA, UK, and Hong Kong), 1 subsidiary of BNI remittance limited (BRL Hong Kong), 1 sub-branch BNI Osaka-Japan, and 1.637 bank correspondents around the world. In addition, BNI also opened Remittance Representatives (RR) in Malaysia, Brunei, Dubai, Qatar, and Bahrain, </a:t>
            </a:r>
          </a:p>
          <a:p>
            <a:pPr marL="204589" indent="-204589" algn="just">
              <a:spcAft>
                <a:spcPts val="263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Currently, BNI is under the process of building a representatives office in Yangon, Myanmar as well as building a new offices in Jeddah, </a:t>
            </a:r>
            <a:r>
              <a:rPr lang="en-US" sz="1400">
                <a:latin typeface="Calibri" pitchFamily="34" charset="0"/>
                <a:cs typeface="Calibri" pitchFamily="34" charset="0"/>
              </a:rPr>
              <a:t>Saudi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Arabia and South Korea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724401" y="3886200"/>
            <a:ext cx="4299932" cy="2285867"/>
            <a:chOff x="4642285" y="3947165"/>
            <a:chExt cx="5845570" cy="304897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93146" y="3947165"/>
              <a:ext cx="5394709" cy="2903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Group 76"/>
            <p:cNvGrpSpPr/>
            <p:nvPr/>
          </p:nvGrpSpPr>
          <p:grpSpPr>
            <a:xfrm>
              <a:off x="4642285" y="3947166"/>
              <a:ext cx="370394" cy="3048969"/>
              <a:chOff x="3298336" y="3638549"/>
              <a:chExt cx="617223" cy="3000396"/>
            </a:xfrm>
          </p:grpSpPr>
          <p:sp>
            <p:nvSpPr>
              <p:cNvPr id="11" name="Right Arrow 10"/>
              <p:cNvSpPr/>
              <p:nvPr/>
            </p:nvSpPr>
            <p:spPr>
              <a:xfrm>
                <a:off x="3344055" y="3638549"/>
                <a:ext cx="571504" cy="3000396"/>
              </a:xfrm>
              <a:prstGeom prst="rightArrow">
                <a:avLst/>
              </a:prstGeom>
              <a:solidFill>
                <a:srgbClr val="99CC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298336" y="4424367"/>
                <a:ext cx="45719" cy="142876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53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Page   </a:t>
            </a:r>
            <a:fld id="{E119BD80-5AE1-48CA-87B2-9F780985152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88285" y="3157026"/>
            <a:ext cx="996799" cy="363067"/>
          </a:xfrm>
          <a:prstGeom prst="rect">
            <a:avLst/>
          </a:prstGeom>
          <a:solidFill>
            <a:srgbClr val="BFD9E6">
              <a:lumMod val="50000"/>
            </a:srgbClr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wrap="square" lIns="80155" tIns="40078" rIns="80155" bIns="40078" anchor="ctr">
            <a:spAutoFit/>
          </a:bodyPr>
          <a:lstStyle/>
          <a:p>
            <a:pPr algn="ctr" defTabSz="801555">
              <a:lnSpc>
                <a:spcPts val="1140"/>
              </a:lnSpc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</a:rPr>
              <a:t>BNI domestic client</a:t>
            </a:r>
          </a:p>
        </p:txBody>
      </p:sp>
      <p:sp>
        <p:nvSpPr>
          <p:cNvPr id="6" name="Rectangle 79"/>
          <p:cNvSpPr>
            <a:spLocks noChangeArrowheads="1"/>
          </p:cNvSpPr>
          <p:nvPr/>
        </p:nvSpPr>
        <p:spPr bwMode="auto">
          <a:xfrm flipH="1" flipV="1">
            <a:off x="1982310" y="4122342"/>
            <a:ext cx="121288" cy="113745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 flipH="1" flipV="1">
            <a:off x="1982310" y="3158450"/>
            <a:ext cx="121288" cy="113745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" name="Rectangle 81"/>
          <p:cNvSpPr>
            <a:spLocks noChangeArrowheads="1"/>
          </p:cNvSpPr>
          <p:nvPr/>
        </p:nvSpPr>
        <p:spPr bwMode="auto">
          <a:xfrm flipH="1" flipV="1">
            <a:off x="1982310" y="2619046"/>
            <a:ext cx="121288" cy="113745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0" name="AutoShape 82"/>
          <p:cNvCxnSpPr>
            <a:cxnSpLocks noChangeShapeType="1"/>
            <a:stCxn id="4" idx="1"/>
            <a:endCxn id="6" idx="1"/>
          </p:cNvCxnSpPr>
          <p:nvPr/>
        </p:nvCxnSpPr>
        <p:spPr bwMode="auto">
          <a:xfrm flipH="1">
            <a:off x="2103598" y="3338560"/>
            <a:ext cx="384687" cy="840654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" name="AutoShape 83"/>
          <p:cNvCxnSpPr>
            <a:cxnSpLocks noChangeShapeType="1"/>
            <a:stCxn id="4" idx="1"/>
            <a:endCxn id="7" idx="1"/>
          </p:cNvCxnSpPr>
          <p:nvPr/>
        </p:nvCxnSpPr>
        <p:spPr bwMode="auto">
          <a:xfrm flipH="1" flipV="1">
            <a:off x="2103598" y="3215322"/>
            <a:ext cx="384687" cy="123238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2" name="AutoShape 84"/>
          <p:cNvCxnSpPr>
            <a:cxnSpLocks noChangeShapeType="1"/>
            <a:stCxn id="4" idx="1"/>
            <a:endCxn id="9" idx="1"/>
          </p:cNvCxnSpPr>
          <p:nvPr/>
        </p:nvCxnSpPr>
        <p:spPr bwMode="auto">
          <a:xfrm flipH="1" flipV="1">
            <a:off x="2103598" y="2675918"/>
            <a:ext cx="384687" cy="662642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13" name="Rectangle 85"/>
          <p:cNvSpPr>
            <a:spLocks noChangeArrowheads="1"/>
          </p:cNvSpPr>
          <p:nvPr/>
        </p:nvSpPr>
        <p:spPr bwMode="auto">
          <a:xfrm flipH="1" flipV="1">
            <a:off x="1742518" y="4236084"/>
            <a:ext cx="122539" cy="113744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 flipH="1" flipV="1">
            <a:off x="1742518" y="4037912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" name="Rectangle 87"/>
          <p:cNvSpPr>
            <a:spLocks noChangeArrowheads="1"/>
          </p:cNvSpPr>
          <p:nvPr/>
        </p:nvSpPr>
        <p:spPr bwMode="auto">
          <a:xfrm flipH="1" flipV="1">
            <a:off x="1742518" y="3810425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 flipH="1" flipV="1">
            <a:off x="1742518" y="3242878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 flipH="1" flipV="1">
            <a:off x="1742518" y="3072847"/>
            <a:ext cx="122539" cy="113744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 flipH="1" flipV="1">
            <a:off x="1742518" y="2817217"/>
            <a:ext cx="122539" cy="113744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9" name="Rectangle 91"/>
          <p:cNvSpPr>
            <a:spLocks noChangeArrowheads="1"/>
          </p:cNvSpPr>
          <p:nvPr/>
        </p:nvSpPr>
        <p:spPr bwMode="auto">
          <a:xfrm flipH="1" flipV="1">
            <a:off x="1742518" y="2619046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20" name="AutoShape 92"/>
          <p:cNvCxnSpPr>
            <a:cxnSpLocks noChangeShapeType="1"/>
            <a:stCxn id="6" idx="3"/>
            <a:endCxn id="13" idx="1"/>
          </p:cNvCxnSpPr>
          <p:nvPr/>
        </p:nvCxnSpPr>
        <p:spPr bwMode="auto">
          <a:xfrm rot="10800000" flipV="1">
            <a:off x="1865056" y="4179213"/>
            <a:ext cx="117253" cy="11374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1" name="AutoShape 93"/>
          <p:cNvCxnSpPr>
            <a:cxnSpLocks noChangeShapeType="1"/>
            <a:stCxn id="6" idx="3"/>
            <a:endCxn id="14" idx="1"/>
          </p:cNvCxnSpPr>
          <p:nvPr/>
        </p:nvCxnSpPr>
        <p:spPr bwMode="auto">
          <a:xfrm rot="10800000">
            <a:off x="1865056" y="4094784"/>
            <a:ext cx="117253" cy="8443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2" name="AutoShape 94"/>
          <p:cNvCxnSpPr>
            <a:cxnSpLocks noChangeShapeType="1"/>
            <a:stCxn id="6" idx="3"/>
            <a:endCxn id="15" idx="1"/>
          </p:cNvCxnSpPr>
          <p:nvPr/>
        </p:nvCxnSpPr>
        <p:spPr bwMode="auto">
          <a:xfrm rot="10800000">
            <a:off x="1865056" y="3867297"/>
            <a:ext cx="117253" cy="31191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3" name="AutoShape 95"/>
          <p:cNvCxnSpPr>
            <a:cxnSpLocks noChangeShapeType="1"/>
            <a:stCxn id="7" idx="3"/>
            <a:endCxn id="16" idx="1"/>
          </p:cNvCxnSpPr>
          <p:nvPr/>
        </p:nvCxnSpPr>
        <p:spPr bwMode="auto">
          <a:xfrm rot="10800000" flipV="1">
            <a:off x="1865056" y="3215319"/>
            <a:ext cx="117253" cy="8442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4" name="AutoShape 96"/>
          <p:cNvCxnSpPr>
            <a:cxnSpLocks noChangeShapeType="1"/>
            <a:stCxn id="7" idx="3"/>
            <a:endCxn id="17" idx="1"/>
          </p:cNvCxnSpPr>
          <p:nvPr/>
        </p:nvCxnSpPr>
        <p:spPr bwMode="auto">
          <a:xfrm rot="10800000">
            <a:off x="1865056" y="3129719"/>
            <a:ext cx="117253" cy="8560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5" name="AutoShape 97"/>
          <p:cNvCxnSpPr>
            <a:cxnSpLocks noChangeShapeType="1"/>
            <a:stCxn id="9" idx="3"/>
            <a:endCxn id="18" idx="1"/>
          </p:cNvCxnSpPr>
          <p:nvPr/>
        </p:nvCxnSpPr>
        <p:spPr bwMode="auto">
          <a:xfrm rot="10800000" flipV="1">
            <a:off x="1865056" y="2675917"/>
            <a:ext cx="117253" cy="19817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6" name="AutoShape 98"/>
          <p:cNvCxnSpPr>
            <a:cxnSpLocks noChangeShapeType="1"/>
            <a:stCxn id="9" idx="3"/>
            <a:endCxn id="19" idx="1"/>
          </p:cNvCxnSpPr>
          <p:nvPr/>
        </p:nvCxnSpPr>
        <p:spPr bwMode="auto">
          <a:xfrm rot="10800000">
            <a:off x="1865056" y="2675915"/>
            <a:ext cx="117253" cy="144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27" name="Rectangle 99"/>
          <p:cNvSpPr>
            <a:spLocks noChangeArrowheads="1"/>
          </p:cNvSpPr>
          <p:nvPr/>
        </p:nvSpPr>
        <p:spPr bwMode="auto">
          <a:xfrm flipH="1" flipV="1">
            <a:off x="1742518" y="2419701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28" name="AutoShape 100"/>
          <p:cNvCxnSpPr>
            <a:cxnSpLocks noChangeShapeType="1"/>
            <a:stCxn id="9" idx="3"/>
            <a:endCxn id="27" idx="1"/>
          </p:cNvCxnSpPr>
          <p:nvPr/>
        </p:nvCxnSpPr>
        <p:spPr bwMode="auto">
          <a:xfrm rot="10800000">
            <a:off x="1865056" y="2476574"/>
            <a:ext cx="117253" cy="19934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29" name="Rectangle 101"/>
          <p:cNvSpPr>
            <a:spLocks noChangeArrowheads="1"/>
          </p:cNvSpPr>
          <p:nvPr/>
        </p:nvSpPr>
        <p:spPr bwMode="auto">
          <a:xfrm flipH="1" flipV="1">
            <a:off x="1395503" y="2907205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0" name="Rectangle 102"/>
          <p:cNvSpPr>
            <a:spLocks noChangeArrowheads="1"/>
          </p:cNvSpPr>
          <p:nvPr/>
        </p:nvSpPr>
        <p:spPr bwMode="auto">
          <a:xfrm flipH="1" flipV="1">
            <a:off x="1395503" y="2765318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1" name="Rectangle 103"/>
          <p:cNvSpPr>
            <a:spLocks noChangeArrowheads="1"/>
          </p:cNvSpPr>
          <p:nvPr/>
        </p:nvSpPr>
        <p:spPr bwMode="auto">
          <a:xfrm flipH="1" flipV="1">
            <a:off x="1395503" y="2623432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2" name="Rectangle 104"/>
          <p:cNvSpPr>
            <a:spLocks noChangeArrowheads="1"/>
          </p:cNvSpPr>
          <p:nvPr/>
        </p:nvSpPr>
        <p:spPr bwMode="auto">
          <a:xfrm flipH="1" flipV="1">
            <a:off x="1395503" y="2481544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33" name="AutoShape 105"/>
          <p:cNvCxnSpPr>
            <a:cxnSpLocks noChangeShapeType="1"/>
            <a:stCxn id="18" idx="3"/>
            <a:endCxn id="29" idx="1"/>
          </p:cNvCxnSpPr>
          <p:nvPr/>
        </p:nvCxnSpPr>
        <p:spPr bwMode="auto">
          <a:xfrm rot="10800000" flipV="1">
            <a:off x="1516790" y="2874089"/>
            <a:ext cx="225727" cy="89986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" name="AutoShape 106"/>
          <p:cNvCxnSpPr>
            <a:cxnSpLocks noChangeShapeType="1"/>
            <a:stCxn id="18" idx="3"/>
            <a:endCxn id="30" idx="1"/>
          </p:cNvCxnSpPr>
          <p:nvPr/>
        </p:nvCxnSpPr>
        <p:spPr bwMode="auto">
          <a:xfrm rot="10800000">
            <a:off x="1516790" y="2822193"/>
            <a:ext cx="225727" cy="5189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5" name="AutoShape 107"/>
          <p:cNvCxnSpPr>
            <a:cxnSpLocks noChangeShapeType="1"/>
            <a:stCxn id="19" idx="3"/>
            <a:endCxn id="31" idx="1"/>
          </p:cNvCxnSpPr>
          <p:nvPr/>
        </p:nvCxnSpPr>
        <p:spPr bwMode="auto">
          <a:xfrm rot="10800000" flipV="1">
            <a:off x="1516790" y="2675917"/>
            <a:ext cx="225727" cy="4386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6" name="AutoShape 108"/>
          <p:cNvCxnSpPr>
            <a:cxnSpLocks noChangeShapeType="1"/>
            <a:stCxn id="19" idx="3"/>
            <a:endCxn id="32" idx="1"/>
          </p:cNvCxnSpPr>
          <p:nvPr/>
        </p:nvCxnSpPr>
        <p:spPr bwMode="auto">
          <a:xfrm rot="10800000">
            <a:off x="1516790" y="2538419"/>
            <a:ext cx="225727" cy="13749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37" name="Rectangle 109"/>
          <p:cNvSpPr>
            <a:spLocks noChangeArrowheads="1"/>
          </p:cNvSpPr>
          <p:nvPr/>
        </p:nvSpPr>
        <p:spPr bwMode="auto">
          <a:xfrm flipH="1" flipV="1">
            <a:off x="1395503" y="2339658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8" name="Rectangle 110"/>
          <p:cNvSpPr>
            <a:spLocks noChangeArrowheads="1"/>
          </p:cNvSpPr>
          <p:nvPr/>
        </p:nvSpPr>
        <p:spPr bwMode="auto">
          <a:xfrm flipH="1" flipV="1">
            <a:off x="1395503" y="2197771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39" name="AutoShape 111"/>
          <p:cNvCxnSpPr>
            <a:cxnSpLocks noChangeShapeType="1"/>
            <a:stCxn id="27" idx="3"/>
            <a:endCxn id="37" idx="1"/>
          </p:cNvCxnSpPr>
          <p:nvPr/>
        </p:nvCxnSpPr>
        <p:spPr bwMode="auto">
          <a:xfrm rot="10800000">
            <a:off x="1516790" y="2396532"/>
            <a:ext cx="225727" cy="80042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40" name="AutoShape 112"/>
          <p:cNvCxnSpPr>
            <a:cxnSpLocks noChangeShapeType="1"/>
            <a:stCxn id="27" idx="3"/>
            <a:endCxn id="38" idx="1"/>
          </p:cNvCxnSpPr>
          <p:nvPr/>
        </p:nvCxnSpPr>
        <p:spPr bwMode="auto">
          <a:xfrm rot="10800000">
            <a:off x="1516790" y="2254646"/>
            <a:ext cx="225727" cy="221928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41" name="Rectangle 113"/>
          <p:cNvSpPr>
            <a:spLocks noChangeArrowheads="1"/>
          </p:cNvSpPr>
          <p:nvPr/>
        </p:nvSpPr>
        <p:spPr bwMode="auto">
          <a:xfrm flipH="1" flipV="1">
            <a:off x="1395503" y="3248436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2" name="Rectangle 114"/>
          <p:cNvSpPr>
            <a:spLocks noChangeArrowheads="1"/>
          </p:cNvSpPr>
          <p:nvPr/>
        </p:nvSpPr>
        <p:spPr bwMode="auto">
          <a:xfrm flipH="1" flipV="1">
            <a:off x="1395503" y="3078407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43" name="AutoShape 115"/>
          <p:cNvCxnSpPr>
            <a:cxnSpLocks noChangeShapeType="1"/>
            <a:stCxn id="17" idx="3"/>
            <a:endCxn id="42" idx="1"/>
          </p:cNvCxnSpPr>
          <p:nvPr/>
        </p:nvCxnSpPr>
        <p:spPr bwMode="auto">
          <a:xfrm rot="10800000" flipV="1">
            <a:off x="1516790" y="3129721"/>
            <a:ext cx="225727" cy="5558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44" name="AutoShape 116"/>
          <p:cNvCxnSpPr>
            <a:cxnSpLocks noChangeShapeType="1"/>
            <a:stCxn id="16" idx="3"/>
            <a:endCxn id="41" idx="1"/>
          </p:cNvCxnSpPr>
          <p:nvPr/>
        </p:nvCxnSpPr>
        <p:spPr bwMode="auto">
          <a:xfrm rot="10800000" flipV="1">
            <a:off x="1516790" y="3299749"/>
            <a:ext cx="225727" cy="556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45" name="Rectangle 117"/>
          <p:cNvSpPr>
            <a:spLocks noChangeArrowheads="1"/>
          </p:cNvSpPr>
          <p:nvPr/>
        </p:nvSpPr>
        <p:spPr bwMode="auto">
          <a:xfrm flipH="1" flipV="1">
            <a:off x="972868" y="4135240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6" name="Rectangle 118"/>
          <p:cNvSpPr>
            <a:spLocks noChangeArrowheads="1"/>
          </p:cNvSpPr>
          <p:nvPr/>
        </p:nvSpPr>
        <p:spPr bwMode="auto">
          <a:xfrm flipH="1" flipV="1">
            <a:off x="972868" y="3985144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7" name="Rectangle 119"/>
          <p:cNvSpPr>
            <a:spLocks noChangeArrowheads="1"/>
          </p:cNvSpPr>
          <p:nvPr/>
        </p:nvSpPr>
        <p:spPr bwMode="auto">
          <a:xfrm flipH="1" flipV="1">
            <a:off x="972868" y="3835049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8" name="Rectangle 120"/>
          <p:cNvSpPr>
            <a:spLocks noChangeArrowheads="1"/>
          </p:cNvSpPr>
          <p:nvPr/>
        </p:nvSpPr>
        <p:spPr bwMode="auto">
          <a:xfrm flipH="1" flipV="1">
            <a:off x="972868" y="3430497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9" name="Rectangle 121"/>
          <p:cNvSpPr>
            <a:spLocks noChangeArrowheads="1"/>
          </p:cNvSpPr>
          <p:nvPr/>
        </p:nvSpPr>
        <p:spPr bwMode="auto">
          <a:xfrm flipH="1" flipV="1">
            <a:off x="972868" y="3280402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0" name="Rectangle 122"/>
          <p:cNvSpPr>
            <a:spLocks noChangeArrowheads="1"/>
          </p:cNvSpPr>
          <p:nvPr/>
        </p:nvSpPr>
        <p:spPr bwMode="auto">
          <a:xfrm flipH="1" flipV="1">
            <a:off x="972868" y="3130307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1" name="Rectangle 123"/>
          <p:cNvSpPr>
            <a:spLocks noChangeArrowheads="1"/>
          </p:cNvSpPr>
          <p:nvPr/>
        </p:nvSpPr>
        <p:spPr bwMode="auto">
          <a:xfrm flipH="1" flipV="1">
            <a:off x="1160117" y="4335610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2" name="Rectangle 124"/>
          <p:cNvSpPr>
            <a:spLocks noChangeArrowheads="1"/>
          </p:cNvSpPr>
          <p:nvPr/>
        </p:nvSpPr>
        <p:spPr bwMode="auto">
          <a:xfrm flipH="1" flipV="1">
            <a:off x="972868" y="4285335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53" name="AutoShape 125"/>
          <p:cNvCxnSpPr>
            <a:cxnSpLocks noChangeShapeType="1"/>
            <a:stCxn id="13" idx="3"/>
          </p:cNvCxnSpPr>
          <p:nvPr/>
        </p:nvCxnSpPr>
        <p:spPr bwMode="auto">
          <a:xfrm rot="10800000" flipV="1">
            <a:off x="1094157" y="4292957"/>
            <a:ext cx="648361" cy="99526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54" name="AutoShape 126"/>
          <p:cNvCxnSpPr>
            <a:cxnSpLocks noChangeShapeType="1"/>
            <a:stCxn id="13" idx="3"/>
            <a:endCxn id="52" idx="1"/>
          </p:cNvCxnSpPr>
          <p:nvPr/>
        </p:nvCxnSpPr>
        <p:spPr bwMode="auto">
          <a:xfrm rot="10800000" flipV="1">
            <a:off x="1094157" y="4292957"/>
            <a:ext cx="648361" cy="4925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55" name="AutoShape 127"/>
          <p:cNvCxnSpPr>
            <a:cxnSpLocks noChangeShapeType="1"/>
            <a:stCxn id="14" idx="3"/>
            <a:endCxn id="45" idx="1"/>
          </p:cNvCxnSpPr>
          <p:nvPr/>
        </p:nvCxnSpPr>
        <p:spPr bwMode="auto">
          <a:xfrm rot="10800000" flipV="1">
            <a:off x="1094157" y="4094783"/>
            <a:ext cx="648361" cy="9733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56" name="AutoShape 128"/>
          <p:cNvCxnSpPr>
            <a:cxnSpLocks noChangeShapeType="1"/>
            <a:stCxn id="14" idx="3"/>
            <a:endCxn id="46" idx="1"/>
          </p:cNvCxnSpPr>
          <p:nvPr/>
        </p:nvCxnSpPr>
        <p:spPr bwMode="auto">
          <a:xfrm rot="10800000">
            <a:off x="1094157" y="4042015"/>
            <a:ext cx="648361" cy="5276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57" name="AutoShape 129"/>
          <p:cNvCxnSpPr>
            <a:cxnSpLocks noChangeShapeType="1"/>
            <a:stCxn id="14" idx="3"/>
            <a:endCxn id="47" idx="1"/>
          </p:cNvCxnSpPr>
          <p:nvPr/>
        </p:nvCxnSpPr>
        <p:spPr bwMode="auto">
          <a:xfrm rot="10800000">
            <a:off x="1094157" y="3891923"/>
            <a:ext cx="648361" cy="202861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58" name="Rectangle 130"/>
          <p:cNvSpPr>
            <a:spLocks noChangeArrowheads="1"/>
          </p:cNvSpPr>
          <p:nvPr/>
        </p:nvSpPr>
        <p:spPr bwMode="auto">
          <a:xfrm flipH="1" flipV="1">
            <a:off x="972868" y="3697854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59" name="AutoShape 131"/>
          <p:cNvCxnSpPr>
            <a:cxnSpLocks noChangeShapeType="1"/>
            <a:stCxn id="15" idx="3"/>
            <a:endCxn id="58" idx="1"/>
          </p:cNvCxnSpPr>
          <p:nvPr/>
        </p:nvCxnSpPr>
        <p:spPr bwMode="auto">
          <a:xfrm rot="10800000">
            <a:off x="1094157" y="3754726"/>
            <a:ext cx="648361" cy="112571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60" name="Rectangle 132"/>
          <p:cNvSpPr>
            <a:spLocks noChangeArrowheads="1"/>
          </p:cNvSpPr>
          <p:nvPr/>
        </p:nvSpPr>
        <p:spPr bwMode="auto">
          <a:xfrm flipH="1" flipV="1">
            <a:off x="972868" y="3584109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61" name="AutoShape 133"/>
          <p:cNvCxnSpPr>
            <a:cxnSpLocks noChangeShapeType="1"/>
            <a:stCxn id="15" idx="3"/>
            <a:endCxn id="60" idx="1"/>
          </p:cNvCxnSpPr>
          <p:nvPr/>
        </p:nvCxnSpPr>
        <p:spPr bwMode="auto">
          <a:xfrm rot="10800000">
            <a:off x="1094157" y="3640982"/>
            <a:ext cx="648361" cy="226314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62" name="AutoShape 134"/>
          <p:cNvCxnSpPr>
            <a:cxnSpLocks noChangeShapeType="1"/>
            <a:stCxn id="42" idx="3"/>
            <a:endCxn id="49" idx="1"/>
          </p:cNvCxnSpPr>
          <p:nvPr/>
        </p:nvCxnSpPr>
        <p:spPr bwMode="auto">
          <a:xfrm rot="10800000" flipV="1">
            <a:off x="1094156" y="3135279"/>
            <a:ext cx="301346" cy="201994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63" name="AutoShape 135"/>
          <p:cNvCxnSpPr>
            <a:cxnSpLocks noChangeShapeType="1"/>
            <a:stCxn id="42" idx="3"/>
            <a:endCxn id="50" idx="1"/>
          </p:cNvCxnSpPr>
          <p:nvPr/>
        </p:nvCxnSpPr>
        <p:spPr bwMode="auto">
          <a:xfrm rot="10800000" flipV="1">
            <a:off x="1094156" y="3135277"/>
            <a:ext cx="301346" cy="5190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64" name="Rectangle 136"/>
          <p:cNvSpPr>
            <a:spLocks noChangeArrowheads="1"/>
          </p:cNvSpPr>
          <p:nvPr/>
        </p:nvSpPr>
        <p:spPr bwMode="auto">
          <a:xfrm flipH="1" flipV="1">
            <a:off x="972868" y="2960276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5" name="Rectangle 137"/>
          <p:cNvSpPr>
            <a:spLocks noChangeArrowheads="1"/>
          </p:cNvSpPr>
          <p:nvPr/>
        </p:nvSpPr>
        <p:spPr bwMode="auto">
          <a:xfrm flipH="1" flipV="1">
            <a:off x="972868" y="2846534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6" name="Rectangle 138"/>
          <p:cNvSpPr>
            <a:spLocks noChangeArrowheads="1"/>
          </p:cNvSpPr>
          <p:nvPr/>
        </p:nvSpPr>
        <p:spPr bwMode="auto">
          <a:xfrm flipH="1" flipV="1">
            <a:off x="972868" y="2732789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67" name="AutoShape 139"/>
          <p:cNvCxnSpPr>
            <a:cxnSpLocks noChangeShapeType="1"/>
            <a:stCxn id="29" idx="3"/>
            <a:endCxn id="64" idx="1"/>
          </p:cNvCxnSpPr>
          <p:nvPr/>
        </p:nvCxnSpPr>
        <p:spPr bwMode="auto">
          <a:xfrm rot="10800000" flipV="1">
            <a:off x="1094156" y="2964076"/>
            <a:ext cx="301346" cy="5307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68" name="AutoShape 140"/>
          <p:cNvCxnSpPr>
            <a:cxnSpLocks noChangeShapeType="1"/>
            <a:stCxn id="29" idx="3"/>
            <a:endCxn id="65" idx="1"/>
          </p:cNvCxnSpPr>
          <p:nvPr/>
        </p:nvCxnSpPr>
        <p:spPr bwMode="auto">
          <a:xfrm rot="10800000">
            <a:off x="1094156" y="2903407"/>
            <a:ext cx="301346" cy="60671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69" name="AutoShape 141"/>
          <p:cNvCxnSpPr>
            <a:cxnSpLocks noChangeShapeType="1"/>
            <a:stCxn id="29" idx="3"/>
            <a:endCxn id="66" idx="1"/>
          </p:cNvCxnSpPr>
          <p:nvPr/>
        </p:nvCxnSpPr>
        <p:spPr bwMode="auto">
          <a:xfrm rot="10800000">
            <a:off x="1094156" y="2789661"/>
            <a:ext cx="301346" cy="174414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70" name="Rectangle 142"/>
          <p:cNvSpPr>
            <a:spLocks noChangeArrowheads="1"/>
          </p:cNvSpPr>
          <p:nvPr/>
        </p:nvSpPr>
        <p:spPr bwMode="auto">
          <a:xfrm flipH="1" flipV="1">
            <a:off x="972868" y="2392729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1" name="Rectangle 143"/>
          <p:cNvSpPr>
            <a:spLocks noChangeArrowheads="1"/>
          </p:cNvSpPr>
          <p:nvPr/>
        </p:nvSpPr>
        <p:spPr bwMode="auto">
          <a:xfrm flipH="1" flipV="1">
            <a:off x="972868" y="2250843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72" name="AutoShape 144"/>
          <p:cNvCxnSpPr>
            <a:cxnSpLocks noChangeShapeType="1"/>
            <a:stCxn id="38" idx="3"/>
            <a:endCxn id="70" idx="1"/>
          </p:cNvCxnSpPr>
          <p:nvPr/>
        </p:nvCxnSpPr>
        <p:spPr bwMode="auto">
          <a:xfrm rot="10800000" flipV="1">
            <a:off x="1094156" y="2254644"/>
            <a:ext cx="301346" cy="19495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73" name="AutoShape 145"/>
          <p:cNvCxnSpPr>
            <a:cxnSpLocks noChangeShapeType="1"/>
            <a:stCxn id="37" idx="3"/>
            <a:endCxn id="66" idx="1"/>
          </p:cNvCxnSpPr>
          <p:nvPr/>
        </p:nvCxnSpPr>
        <p:spPr bwMode="auto">
          <a:xfrm rot="10800000" flipV="1">
            <a:off x="1094156" y="2396528"/>
            <a:ext cx="301346" cy="39313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74" name="AutoShape 146"/>
          <p:cNvCxnSpPr>
            <a:cxnSpLocks noChangeShapeType="1"/>
            <a:stCxn id="71" idx="1"/>
            <a:endCxn id="38" idx="3"/>
          </p:cNvCxnSpPr>
          <p:nvPr/>
        </p:nvCxnSpPr>
        <p:spPr bwMode="auto">
          <a:xfrm flipV="1">
            <a:off x="1094156" y="2254643"/>
            <a:ext cx="301346" cy="53071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75" name="Rectangle 152"/>
          <p:cNvSpPr>
            <a:spLocks noChangeArrowheads="1"/>
          </p:cNvSpPr>
          <p:nvPr/>
        </p:nvSpPr>
        <p:spPr bwMode="auto">
          <a:xfrm flipH="1" flipV="1">
            <a:off x="1982310" y="3584109"/>
            <a:ext cx="121288" cy="113744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76" name="AutoShape 153"/>
          <p:cNvCxnSpPr>
            <a:cxnSpLocks noChangeShapeType="1"/>
            <a:stCxn id="4" idx="1"/>
            <a:endCxn id="75" idx="1"/>
          </p:cNvCxnSpPr>
          <p:nvPr/>
        </p:nvCxnSpPr>
        <p:spPr bwMode="auto">
          <a:xfrm flipH="1">
            <a:off x="2103598" y="3338560"/>
            <a:ext cx="384687" cy="302421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77" name="Rectangle 154"/>
          <p:cNvSpPr>
            <a:spLocks noChangeArrowheads="1"/>
          </p:cNvSpPr>
          <p:nvPr/>
        </p:nvSpPr>
        <p:spPr bwMode="auto">
          <a:xfrm flipH="1" flipV="1">
            <a:off x="1742518" y="3470366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8" name="Rectangle 155"/>
          <p:cNvSpPr>
            <a:spLocks noChangeArrowheads="1"/>
          </p:cNvSpPr>
          <p:nvPr/>
        </p:nvSpPr>
        <p:spPr bwMode="auto">
          <a:xfrm flipH="1" flipV="1">
            <a:off x="1742518" y="3640394"/>
            <a:ext cx="122539" cy="113744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79" name="AutoShape 156"/>
          <p:cNvCxnSpPr>
            <a:cxnSpLocks noChangeShapeType="1"/>
            <a:stCxn id="75" idx="3"/>
            <a:endCxn id="77" idx="1"/>
          </p:cNvCxnSpPr>
          <p:nvPr/>
        </p:nvCxnSpPr>
        <p:spPr bwMode="auto">
          <a:xfrm rot="10800000">
            <a:off x="1865056" y="3527236"/>
            <a:ext cx="117253" cy="11374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0" name="AutoShape 157"/>
          <p:cNvCxnSpPr>
            <a:cxnSpLocks noChangeShapeType="1"/>
            <a:stCxn id="75" idx="3"/>
            <a:endCxn id="78" idx="1"/>
          </p:cNvCxnSpPr>
          <p:nvPr/>
        </p:nvCxnSpPr>
        <p:spPr bwMode="auto">
          <a:xfrm rot="10800000" flipV="1">
            <a:off x="1865056" y="3640981"/>
            <a:ext cx="117253" cy="5628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1" name="AutoShape 158"/>
          <p:cNvCxnSpPr>
            <a:cxnSpLocks noChangeShapeType="1"/>
            <a:stCxn id="75" idx="3"/>
            <a:endCxn id="15" idx="1"/>
          </p:cNvCxnSpPr>
          <p:nvPr/>
        </p:nvCxnSpPr>
        <p:spPr bwMode="auto">
          <a:xfrm rot="10800000" flipV="1">
            <a:off x="1865056" y="3640982"/>
            <a:ext cx="117253" cy="226314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2" name="AutoShape 160"/>
          <p:cNvCxnSpPr>
            <a:cxnSpLocks noChangeShapeType="1"/>
            <a:stCxn id="77" idx="3"/>
            <a:endCxn id="48" idx="1"/>
          </p:cNvCxnSpPr>
          <p:nvPr/>
        </p:nvCxnSpPr>
        <p:spPr bwMode="auto">
          <a:xfrm rot="10800000">
            <a:off x="1094157" y="3487367"/>
            <a:ext cx="648361" cy="39868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3" name="AutoShape 161"/>
          <p:cNvCxnSpPr>
            <a:cxnSpLocks noChangeShapeType="1"/>
            <a:stCxn id="78" idx="3"/>
            <a:endCxn id="60" idx="1"/>
          </p:cNvCxnSpPr>
          <p:nvPr/>
        </p:nvCxnSpPr>
        <p:spPr bwMode="auto">
          <a:xfrm rot="10800000">
            <a:off x="1094157" y="3640981"/>
            <a:ext cx="648361" cy="5628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4" name="AutoShape 162"/>
          <p:cNvCxnSpPr>
            <a:cxnSpLocks noChangeShapeType="1"/>
            <a:stCxn id="77" idx="3"/>
            <a:endCxn id="60" idx="1"/>
          </p:cNvCxnSpPr>
          <p:nvPr/>
        </p:nvCxnSpPr>
        <p:spPr bwMode="auto">
          <a:xfrm rot="10800000" flipV="1">
            <a:off x="1094157" y="3527236"/>
            <a:ext cx="648361" cy="11374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85" name="Rectangle 84"/>
          <p:cNvSpPr/>
          <p:nvPr/>
        </p:nvSpPr>
        <p:spPr bwMode="auto">
          <a:xfrm>
            <a:off x="1322464" y="2113343"/>
            <a:ext cx="287917" cy="1361408"/>
          </a:xfrm>
          <a:prstGeom prst="rect">
            <a:avLst/>
          </a:prstGeom>
          <a:solidFill>
            <a:srgbClr val="BFD9E6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03172" indent="-203172" algn="ctr" defTabSz="801555" eaLnBrk="0" fontAlgn="base" hangingPunct="0">
              <a:spcBef>
                <a:spcPct val="90000"/>
              </a:spcBef>
              <a:spcAft>
                <a:spcPct val="0"/>
              </a:spcAft>
              <a:buSzPct val="100000"/>
              <a:buFontTx/>
              <a:buChar char="•"/>
              <a:defRPr/>
            </a:pPr>
            <a:endParaRPr lang="en-US" sz="9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" name="Text Box 171"/>
          <p:cNvSpPr txBox="1">
            <a:spLocks noChangeArrowheads="1"/>
          </p:cNvSpPr>
          <p:nvPr/>
        </p:nvSpPr>
        <p:spPr bwMode="auto">
          <a:xfrm rot="16200000">
            <a:off x="911411" y="2729309"/>
            <a:ext cx="1136988" cy="2216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>
            <a:spAutoFit/>
          </a:bodyPr>
          <a:lstStyle/>
          <a:p>
            <a:pPr algn="ctr" defTabSz="801555">
              <a:lnSpc>
                <a:spcPts val="114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itchFamily="34" charset="0"/>
              </a:rPr>
              <a:t>Business Banking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98292" y="1980163"/>
            <a:ext cx="287917" cy="250515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03172" indent="-203172" algn="ctr" defTabSz="801555" eaLnBrk="0" fontAlgn="base" hangingPunct="0">
              <a:spcBef>
                <a:spcPct val="90000"/>
              </a:spcBef>
              <a:spcAft>
                <a:spcPct val="0"/>
              </a:spcAft>
              <a:buSzPct val="100000"/>
              <a:buFontTx/>
              <a:buChar char="•"/>
              <a:defRPr/>
            </a:pPr>
            <a:endParaRPr lang="en-US" sz="9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" name="Text Box 172"/>
          <p:cNvSpPr txBox="1">
            <a:spLocks noChangeArrowheads="1"/>
          </p:cNvSpPr>
          <p:nvPr/>
        </p:nvSpPr>
        <p:spPr bwMode="auto">
          <a:xfrm rot="16200000">
            <a:off x="-34638" y="3078282"/>
            <a:ext cx="2103113" cy="25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>
            <a:spAutoFit/>
          </a:bodyPr>
          <a:lstStyle/>
          <a:p>
            <a:pPr defTabSz="801555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itchFamily="34" charset="0"/>
              </a:rPr>
              <a:t>Suppliers, distributors, consumers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45879" y="1555174"/>
            <a:ext cx="2674252" cy="29638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80155" tIns="40078" rIns="80155" bIns="40078" rtlCol="0">
            <a:spAutoFit/>
          </a:bodyPr>
          <a:lstStyle/>
          <a:p>
            <a:pPr defTabSz="801555">
              <a:defRPr/>
            </a:pPr>
            <a:r>
              <a:rPr lang="en-US" sz="1400" b="1" kern="0" dirty="0">
                <a:solidFill>
                  <a:schemeClr val="tx1"/>
                </a:solidFill>
                <a:latin typeface="Calibri" pitchFamily="34" charset="0"/>
              </a:rPr>
              <a:t>Domestic BNI (Indonesia)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933899" y="1555174"/>
            <a:ext cx="3252789" cy="29638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80155" tIns="40078" rIns="80155" bIns="40078" rtlCol="0">
            <a:spAutoFit/>
          </a:bodyPr>
          <a:lstStyle/>
          <a:p>
            <a:pPr defTabSz="801555">
              <a:defRPr/>
            </a:pPr>
            <a:r>
              <a:rPr lang="en-US" sz="1400" b="1" kern="0" dirty="0">
                <a:solidFill>
                  <a:schemeClr val="tx1"/>
                </a:solidFill>
                <a:latin typeface="Calibri" pitchFamily="34" charset="0"/>
              </a:rPr>
              <a:t>International Branches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394799" y="1908503"/>
            <a:ext cx="2209601" cy="265605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801555">
              <a:defRPr/>
            </a:pPr>
            <a:r>
              <a:rPr lang="en-US" sz="1200" i="1" kern="0" dirty="0">
                <a:solidFill>
                  <a:sysClr val="windowText" lastClr="000000"/>
                </a:solidFill>
                <a:latin typeface="Calibri" pitchFamily="34" charset="0"/>
              </a:rPr>
              <a:t>Client Domestic Value Chain</a:t>
            </a:r>
          </a:p>
        </p:txBody>
      </p:sp>
      <p:pic>
        <p:nvPicPr>
          <p:cNvPr id="92" name="Picture 91" descr="125px-Flag_of_Hong_Kong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8848" y="1616863"/>
            <a:ext cx="288492" cy="220322"/>
          </a:xfrm>
          <a:prstGeom prst="rect">
            <a:avLst/>
          </a:prstGeom>
          <a:ln w="3175">
            <a:noFill/>
          </a:ln>
        </p:spPr>
      </p:pic>
      <p:pic>
        <p:nvPicPr>
          <p:cNvPr id="93" name="Picture 92" descr="125px-Flag_of_Indones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487" y="1616863"/>
            <a:ext cx="288492" cy="220322"/>
          </a:xfrm>
          <a:prstGeom prst="rect">
            <a:avLst/>
          </a:prstGeom>
          <a:ln w="1270">
            <a:noFill/>
          </a:ln>
        </p:spPr>
      </p:pic>
      <p:pic>
        <p:nvPicPr>
          <p:cNvPr id="94" name="Picture 93" descr="125px-Flag_of_Japa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7791" y="1616863"/>
            <a:ext cx="288492" cy="220322"/>
          </a:xfrm>
          <a:prstGeom prst="rect">
            <a:avLst/>
          </a:prstGeom>
          <a:ln w="3175">
            <a:noFill/>
          </a:ln>
        </p:spPr>
      </p:pic>
      <p:pic>
        <p:nvPicPr>
          <p:cNvPr id="95" name="Picture 94" descr="125px-Flag_of_Singapo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9904" y="1616863"/>
            <a:ext cx="288492" cy="220322"/>
          </a:xfrm>
          <a:prstGeom prst="rect">
            <a:avLst/>
          </a:prstGeom>
          <a:ln w="3175">
            <a:noFill/>
          </a:ln>
        </p:spPr>
      </p:pic>
      <p:pic>
        <p:nvPicPr>
          <p:cNvPr id="96" name="Picture 95" descr="125px-Flag_of_the_United_Kingdom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90960" y="1643408"/>
            <a:ext cx="288492" cy="167232"/>
          </a:xfrm>
          <a:prstGeom prst="rect">
            <a:avLst/>
          </a:prstGeom>
          <a:ln w="3175">
            <a:noFill/>
          </a:ln>
        </p:spPr>
      </p:pic>
      <p:pic>
        <p:nvPicPr>
          <p:cNvPr id="97" name="Picture 96" descr="125px-Flag_of_the_United_States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6734" y="1639427"/>
            <a:ext cx="288491" cy="175196"/>
          </a:xfrm>
          <a:prstGeom prst="rect">
            <a:avLst/>
          </a:prstGeom>
          <a:ln w="3175">
            <a:noFill/>
          </a:ln>
        </p:spPr>
      </p:pic>
      <p:sp>
        <p:nvSpPr>
          <p:cNvPr id="98" name="Rectangle 97"/>
          <p:cNvSpPr/>
          <p:nvPr/>
        </p:nvSpPr>
        <p:spPr bwMode="auto">
          <a:xfrm>
            <a:off x="845877" y="1866573"/>
            <a:ext cx="2674252" cy="2676323"/>
          </a:xfrm>
          <a:prstGeom prst="rect">
            <a:avLst/>
          </a:prstGeom>
          <a:noFill/>
          <a:ln w="9525" cap="flat" cmpd="sng" algn="ctr">
            <a:solidFill>
              <a:srgbClr val="005A58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03172" indent="-203172" algn="ctr" defTabSz="801555" eaLnBrk="0" fontAlgn="base" hangingPunct="0">
              <a:spcBef>
                <a:spcPct val="90000"/>
              </a:spcBef>
              <a:spcAft>
                <a:spcPct val="0"/>
              </a:spcAft>
              <a:buSzPct val="100000"/>
              <a:defRPr/>
            </a:pPr>
            <a:endParaRPr lang="en-US" sz="1400" kern="0" dirty="0" err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933900" y="1866572"/>
            <a:ext cx="3252788" cy="2645770"/>
          </a:xfrm>
          <a:prstGeom prst="rect">
            <a:avLst/>
          </a:prstGeom>
          <a:noFill/>
          <a:ln w="9525" cap="flat" cmpd="sng" algn="ctr">
            <a:solidFill>
              <a:srgbClr val="005A58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03172" indent="-203172" algn="ctr" defTabSz="801555" eaLnBrk="0" fontAlgn="base" hangingPunct="0">
              <a:spcBef>
                <a:spcPct val="90000"/>
              </a:spcBef>
              <a:spcAft>
                <a:spcPct val="0"/>
              </a:spcAft>
              <a:buSzPct val="100000"/>
              <a:defRPr/>
            </a:pPr>
            <a:endParaRPr lang="en-US" sz="1400" kern="0" dirty="0" err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 rot="10800000" flipV="1">
            <a:off x="845882" y="4531630"/>
            <a:ext cx="2692553" cy="498"/>
          </a:xfrm>
          <a:prstGeom prst="line">
            <a:avLst/>
          </a:prstGeom>
          <a:noFill/>
          <a:ln w="28575" cap="flat" cmpd="sng" algn="ctr">
            <a:solidFill>
              <a:srgbClr val="005A5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10800000">
            <a:off x="4931437" y="4498486"/>
            <a:ext cx="3241962" cy="17557"/>
          </a:xfrm>
          <a:prstGeom prst="line">
            <a:avLst/>
          </a:prstGeom>
          <a:noFill/>
          <a:ln w="28575" cap="flat" cmpd="sng" algn="ctr">
            <a:solidFill>
              <a:srgbClr val="005A5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 flipH="1" flipV="1">
            <a:off x="6851171" y="3192896"/>
            <a:ext cx="2661840" cy="9193"/>
          </a:xfrm>
          <a:prstGeom prst="line">
            <a:avLst/>
          </a:prstGeom>
          <a:noFill/>
          <a:ln w="28575" cap="flat" cmpd="sng" algn="ctr">
            <a:solidFill>
              <a:srgbClr val="005A5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16200000" flipV="1">
            <a:off x="-492283" y="3204736"/>
            <a:ext cx="2676323" cy="1"/>
          </a:xfrm>
          <a:prstGeom prst="line">
            <a:avLst/>
          </a:prstGeom>
          <a:noFill/>
          <a:ln w="28575" cap="flat" cmpd="sng" algn="ctr">
            <a:solidFill>
              <a:srgbClr val="005A5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ight Brace 103"/>
          <p:cNvSpPr/>
          <p:nvPr/>
        </p:nvSpPr>
        <p:spPr bwMode="auto">
          <a:xfrm rot="5400000">
            <a:off x="4125767" y="3807670"/>
            <a:ext cx="231518" cy="1501484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03172" indent="-203172" algn="ctr" defTabSz="801555" eaLnBrk="0" fontAlgn="base" hangingPunct="0">
              <a:spcBef>
                <a:spcPct val="90000"/>
              </a:spcBef>
              <a:spcAft>
                <a:spcPct val="0"/>
              </a:spcAft>
              <a:buSzPct val="100000"/>
              <a:buFontTx/>
              <a:buChar char="•"/>
              <a:defRPr/>
            </a:pPr>
            <a:endParaRPr lang="en-US" sz="900" kern="0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5" name="Text Box 3"/>
          <p:cNvSpPr txBox="1">
            <a:spLocks noChangeArrowheads="1"/>
          </p:cNvSpPr>
          <p:nvPr/>
        </p:nvSpPr>
        <p:spPr bwMode="auto">
          <a:xfrm>
            <a:off x="5055413" y="3091549"/>
            <a:ext cx="1044190" cy="645196"/>
          </a:xfrm>
          <a:prstGeom prst="rect">
            <a:avLst/>
          </a:prstGeom>
          <a:solidFill>
            <a:srgbClr val="BFD9E6">
              <a:lumMod val="50000"/>
            </a:srgbClr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wrap="square" lIns="80155" tIns="40078" rIns="80155" bIns="40078" anchor="ctr">
            <a:spAutoFit/>
          </a:bodyPr>
          <a:lstStyle/>
          <a:p>
            <a:pPr algn="ctr" defTabSz="801555">
              <a:lnSpc>
                <a:spcPts val="1140"/>
              </a:lnSpc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</a:rPr>
              <a:t>Overseas operations of client company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525007" y="1846622"/>
            <a:ext cx="2792189" cy="265605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801555">
              <a:defRPr/>
            </a:pPr>
            <a:r>
              <a:rPr lang="en-US" sz="1200" i="1" kern="0" dirty="0">
                <a:solidFill>
                  <a:sysClr val="windowText" lastClr="000000"/>
                </a:solidFill>
                <a:latin typeface="Calibri" pitchFamily="34" charset="0"/>
              </a:rPr>
              <a:t>Client Overseas Value Chain</a:t>
            </a:r>
          </a:p>
        </p:txBody>
      </p:sp>
      <p:sp>
        <p:nvSpPr>
          <p:cNvPr id="107" name="Rectangle 80"/>
          <p:cNvSpPr>
            <a:spLocks noChangeArrowheads="1"/>
          </p:cNvSpPr>
          <p:nvPr/>
        </p:nvSpPr>
        <p:spPr bwMode="auto">
          <a:xfrm flipH="1" flipV="1">
            <a:off x="6264488" y="2966792"/>
            <a:ext cx="121288" cy="113745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8" name="Rectangle 81"/>
          <p:cNvSpPr>
            <a:spLocks noChangeArrowheads="1"/>
          </p:cNvSpPr>
          <p:nvPr/>
        </p:nvSpPr>
        <p:spPr bwMode="auto">
          <a:xfrm flipH="1" flipV="1">
            <a:off x="6264488" y="2427388"/>
            <a:ext cx="121288" cy="113745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9" name="Rectangle 152"/>
          <p:cNvSpPr>
            <a:spLocks noChangeArrowheads="1"/>
          </p:cNvSpPr>
          <p:nvPr/>
        </p:nvSpPr>
        <p:spPr bwMode="auto">
          <a:xfrm flipH="1" flipV="1">
            <a:off x="6264488" y="3392451"/>
            <a:ext cx="121288" cy="113744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10" name="AutoShape 8"/>
          <p:cNvCxnSpPr>
            <a:cxnSpLocks noChangeShapeType="1"/>
            <a:stCxn id="109" idx="3"/>
          </p:cNvCxnSpPr>
          <p:nvPr/>
        </p:nvCxnSpPr>
        <p:spPr bwMode="auto">
          <a:xfrm rot="10800000">
            <a:off x="6099603" y="3419181"/>
            <a:ext cx="164885" cy="3014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1" name="AutoShape 8"/>
          <p:cNvCxnSpPr>
            <a:cxnSpLocks noChangeShapeType="1"/>
            <a:endCxn id="108" idx="3"/>
          </p:cNvCxnSpPr>
          <p:nvPr/>
        </p:nvCxnSpPr>
        <p:spPr bwMode="auto">
          <a:xfrm flipV="1">
            <a:off x="6099603" y="2484258"/>
            <a:ext cx="164885" cy="934921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2" name="AutoShape 8"/>
          <p:cNvCxnSpPr>
            <a:cxnSpLocks noChangeShapeType="1"/>
            <a:stCxn id="107" idx="3"/>
          </p:cNvCxnSpPr>
          <p:nvPr/>
        </p:nvCxnSpPr>
        <p:spPr bwMode="auto">
          <a:xfrm rot="10800000" flipV="1">
            <a:off x="6099603" y="3023663"/>
            <a:ext cx="164885" cy="39551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113" name="Rectangle 81"/>
          <p:cNvSpPr>
            <a:spLocks noChangeArrowheads="1"/>
          </p:cNvSpPr>
          <p:nvPr/>
        </p:nvSpPr>
        <p:spPr bwMode="auto">
          <a:xfrm flipH="1" flipV="1">
            <a:off x="6264488" y="2144788"/>
            <a:ext cx="121288" cy="113745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4" name="Rectangle 118"/>
          <p:cNvSpPr>
            <a:spLocks noChangeArrowheads="1"/>
          </p:cNvSpPr>
          <p:nvPr/>
        </p:nvSpPr>
        <p:spPr bwMode="auto">
          <a:xfrm flipH="1" flipV="1">
            <a:off x="7928025" y="4031486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5" name="Rectangle 119"/>
          <p:cNvSpPr>
            <a:spLocks noChangeArrowheads="1"/>
          </p:cNvSpPr>
          <p:nvPr/>
        </p:nvSpPr>
        <p:spPr bwMode="auto">
          <a:xfrm flipH="1" flipV="1">
            <a:off x="7928025" y="3881391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6" name="Rectangle 120"/>
          <p:cNvSpPr>
            <a:spLocks noChangeArrowheads="1"/>
          </p:cNvSpPr>
          <p:nvPr/>
        </p:nvSpPr>
        <p:spPr bwMode="auto">
          <a:xfrm flipH="1" flipV="1">
            <a:off x="7928025" y="3476839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7" name="Rectangle 121"/>
          <p:cNvSpPr>
            <a:spLocks noChangeArrowheads="1"/>
          </p:cNvSpPr>
          <p:nvPr/>
        </p:nvSpPr>
        <p:spPr bwMode="auto">
          <a:xfrm flipH="1" flipV="1">
            <a:off x="7928025" y="3326744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8" name="Rectangle 122"/>
          <p:cNvSpPr>
            <a:spLocks noChangeArrowheads="1"/>
          </p:cNvSpPr>
          <p:nvPr/>
        </p:nvSpPr>
        <p:spPr bwMode="auto">
          <a:xfrm flipH="1" flipV="1">
            <a:off x="7928025" y="3176649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9" name="Rectangle 130"/>
          <p:cNvSpPr>
            <a:spLocks noChangeArrowheads="1"/>
          </p:cNvSpPr>
          <p:nvPr/>
        </p:nvSpPr>
        <p:spPr bwMode="auto">
          <a:xfrm flipH="1" flipV="1">
            <a:off x="7928025" y="3744195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0" name="Rectangle 132"/>
          <p:cNvSpPr>
            <a:spLocks noChangeArrowheads="1"/>
          </p:cNvSpPr>
          <p:nvPr/>
        </p:nvSpPr>
        <p:spPr bwMode="auto">
          <a:xfrm flipH="1" flipV="1">
            <a:off x="7928025" y="3630451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1" name="Rectangle 136"/>
          <p:cNvSpPr>
            <a:spLocks noChangeArrowheads="1"/>
          </p:cNvSpPr>
          <p:nvPr/>
        </p:nvSpPr>
        <p:spPr bwMode="auto">
          <a:xfrm flipH="1" flipV="1">
            <a:off x="7928025" y="3006618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2" name="Rectangle 137"/>
          <p:cNvSpPr>
            <a:spLocks noChangeArrowheads="1"/>
          </p:cNvSpPr>
          <p:nvPr/>
        </p:nvSpPr>
        <p:spPr bwMode="auto">
          <a:xfrm flipH="1" flipV="1">
            <a:off x="7928025" y="2892876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3" name="Rectangle 138"/>
          <p:cNvSpPr>
            <a:spLocks noChangeArrowheads="1"/>
          </p:cNvSpPr>
          <p:nvPr/>
        </p:nvSpPr>
        <p:spPr bwMode="auto">
          <a:xfrm flipH="1" flipV="1">
            <a:off x="7928025" y="2779131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4" name="Rectangle 142"/>
          <p:cNvSpPr>
            <a:spLocks noChangeArrowheads="1"/>
          </p:cNvSpPr>
          <p:nvPr/>
        </p:nvSpPr>
        <p:spPr bwMode="auto">
          <a:xfrm flipH="1" flipV="1">
            <a:off x="7928025" y="2439071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5" name="Rectangle 143"/>
          <p:cNvSpPr>
            <a:spLocks noChangeArrowheads="1"/>
          </p:cNvSpPr>
          <p:nvPr/>
        </p:nvSpPr>
        <p:spPr bwMode="auto">
          <a:xfrm flipH="1" flipV="1">
            <a:off x="7928025" y="2297186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6" name="Rectangle 101"/>
          <p:cNvSpPr>
            <a:spLocks noChangeArrowheads="1"/>
          </p:cNvSpPr>
          <p:nvPr/>
        </p:nvSpPr>
        <p:spPr bwMode="auto">
          <a:xfrm flipH="1" flipV="1">
            <a:off x="7214476" y="3013538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7" name="Rectangle 102"/>
          <p:cNvSpPr>
            <a:spLocks noChangeArrowheads="1"/>
          </p:cNvSpPr>
          <p:nvPr/>
        </p:nvSpPr>
        <p:spPr bwMode="auto">
          <a:xfrm flipH="1" flipV="1">
            <a:off x="7214476" y="2871650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8" name="Rectangle 103"/>
          <p:cNvSpPr>
            <a:spLocks noChangeArrowheads="1"/>
          </p:cNvSpPr>
          <p:nvPr/>
        </p:nvSpPr>
        <p:spPr bwMode="auto">
          <a:xfrm flipH="1" flipV="1">
            <a:off x="7214476" y="2729764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9" name="Rectangle 104"/>
          <p:cNvSpPr>
            <a:spLocks noChangeArrowheads="1"/>
          </p:cNvSpPr>
          <p:nvPr/>
        </p:nvSpPr>
        <p:spPr bwMode="auto">
          <a:xfrm flipH="1" flipV="1">
            <a:off x="7214476" y="2587877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0" name="Rectangle 109"/>
          <p:cNvSpPr>
            <a:spLocks noChangeArrowheads="1"/>
          </p:cNvSpPr>
          <p:nvPr/>
        </p:nvSpPr>
        <p:spPr bwMode="auto">
          <a:xfrm flipH="1" flipV="1">
            <a:off x="7214476" y="2445991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1" name="Rectangle 110"/>
          <p:cNvSpPr>
            <a:spLocks noChangeArrowheads="1"/>
          </p:cNvSpPr>
          <p:nvPr/>
        </p:nvSpPr>
        <p:spPr bwMode="auto">
          <a:xfrm flipH="1" flipV="1">
            <a:off x="7214476" y="2304103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2" name="Rectangle 113"/>
          <p:cNvSpPr>
            <a:spLocks noChangeArrowheads="1"/>
          </p:cNvSpPr>
          <p:nvPr/>
        </p:nvSpPr>
        <p:spPr bwMode="auto">
          <a:xfrm flipH="1" flipV="1">
            <a:off x="7214476" y="3354768"/>
            <a:ext cx="121288" cy="11374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3" name="Rectangle 114"/>
          <p:cNvSpPr>
            <a:spLocks noChangeArrowheads="1"/>
          </p:cNvSpPr>
          <p:nvPr/>
        </p:nvSpPr>
        <p:spPr bwMode="auto">
          <a:xfrm flipH="1" flipV="1">
            <a:off x="7214476" y="3184740"/>
            <a:ext cx="121288" cy="11374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4" name="Rectangle 87"/>
          <p:cNvSpPr>
            <a:spLocks noChangeArrowheads="1"/>
          </p:cNvSpPr>
          <p:nvPr/>
        </p:nvSpPr>
        <p:spPr bwMode="auto">
          <a:xfrm flipH="1" flipV="1">
            <a:off x="6609939" y="3618767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5" name="Rectangle 88"/>
          <p:cNvSpPr>
            <a:spLocks noChangeArrowheads="1"/>
          </p:cNvSpPr>
          <p:nvPr/>
        </p:nvSpPr>
        <p:spPr bwMode="auto">
          <a:xfrm flipH="1" flipV="1">
            <a:off x="6609939" y="3051221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6" name="Rectangle 89"/>
          <p:cNvSpPr>
            <a:spLocks noChangeArrowheads="1"/>
          </p:cNvSpPr>
          <p:nvPr/>
        </p:nvSpPr>
        <p:spPr bwMode="auto">
          <a:xfrm flipH="1" flipV="1">
            <a:off x="6609939" y="2881190"/>
            <a:ext cx="122539" cy="113744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7" name="Rectangle 90"/>
          <p:cNvSpPr>
            <a:spLocks noChangeArrowheads="1"/>
          </p:cNvSpPr>
          <p:nvPr/>
        </p:nvSpPr>
        <p:spPr bwMode="auto">
          <a:xfrm flipH="1" flipV="1">
            <a:off x="6609939" y="2625559"/>
            <a:ext cx="122539" cy="113744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8" name="Rectangle 91"/>
          <p:cNvSpPr>
            <a:spLocks noChangeArrowheads="1"/>
          </p:cNvSpPr>
          <p:nvPr/>
        </p:nvSpPr>
        <p:spPr bwMode="auto">
          <a:xfrm flipH="1" flipV="1">
            <a:off x="6609939" y="2427388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9" name="Rectangle 99"/>
          <p:cNvSpPr>
            <a:spLocks noChangeArrowheads="1"/>
          </p:cNvSpPr>
          <p:nvPr/>
        </p:nvSpPr>
        <p:spPr bwMode="auto">
          <a:xfrm flipH="1" flipV="1">
            <a:off x="6609939" y="2228043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0" name="Rectangle 154"/>
          <p:cNvSpPr>
            <a:spLocks noChangeArrowheads="1"/>
          </p:cNvSpPr>
          <p:nvPr/>
        </p:nvSpPr>
        <p:spPr bwMode="auto">
          <a:xfrm flipH="1" flipV="1">
            <a:off x="6609939" y="3278708"/>
            <a:ext cx="122539" cy="11374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1" name="Rectangle 155"/>
          <p:cNvSpPr>
            <a:spLocks noChangeArrowheads="1"/>
          </p:cNvSpPr>
          <p:nvPr/>
        </p:nvSpPr>
        <p:spPr bwMode="auto">
          <a:xfrm flipH="1" flipV="1">
            <a:off x="6609939" y="3448736"/>
            <a:ext cx="122539" cy="113744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/>
          <a:lstStyle/>
          <a:p>
            <a:pPr defTabSz="801555">
              <a:defRPr/>
            </a:pPr>
            <a:endParaRPr lang="en-US" sz="1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42" name="AutoShape 8"/>
          <p:cNvCxnSpPr>
            <a:cxnSpLocks noChangeShapeType="1"/>
            <a:stCxn id="113" idx="1"/>
            <a:endCxn id="139" idx="3"/>
          </p:cNvCxnSpPr>
          <p:nvPr/>
        </p:nvCxnSpPr>
        <p:spPr bwMode="auto">
          <a:xfrm>
            <a:off x="6385776" y="2201658"/>
            <a:ext cx="224162" cy="8325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3" name="AutoShape 8"/>
          <p:cNvCxnSpPr>
            <a:cxnSpLocks noChangeShapeType="1"/>
            <a:stCxn id="108" idx="1"/>
            <a:endCxn id="138" idx="3"/>
          </p:cNvCxnSpPr>
          <p:nvPr/>
        </p:nvCxnSpPr>
        <p:spPr bwMode="auto">
          <a:xfrm>
            <a:off x="6385776" y="2484258"/>
            <a:ext cx="224162" cy="144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4" name="AutoShape 8"/>
          <p:cNvCxnSpPr>
            <a:cxnSpLocks noChangeShapeType="1"/>
            <a:stCxn id="108" idx="1"/>
            <a:endCxn id="137" idx="3"/>
          </p:cNvCxnSpPr>
          <p:nvPr/>
        </p:nvCxnSpPr>
        <p:spPr bwMode="auto">
          <a:xfrm>
            <a:off x="6385776" y="2484258"/>
            <a:ext cx="224162" cy="19817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5" name="AutoShape 8"/>
          <p:cNvCxnSpPr>
            <a:cxnSpLocks noChangeShapeType="1"/>
            <a:stCxn id="108" idx="1"/>
            <a:endCxn id="139" idx="3"/>
          </p:cNvCxnSpPr>
          <p:nvPr/>
        </p:nvCxnSpPr>
        <p:spPr bwMode="auto">
          <a:xfrm flipV="1">
            <a:off x="6385776" y="2284915"/>
            <a:ext cx="224162" cy="19934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6" name="AutoShape 8"/>
          <p:cNvCxnSpPr>
            <a:cxnSpLocks noChangeShapeType="1"/>
            <a:stCxn id="107" idx="1"/>
            <a:endCxn id="136" idx="3"/>
          </p:cNvCxnSpPr>
          <p:nvPr/>
        </p:nvCxnSpPr>
        <p:spPr bwMode="auto">
          <a:xfrm flipV="1">
            <a:off x="6385776" y="2938062"/>
            <a:ext cx="224162" cy="8560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7" name="AutoShape 8"/>
          <p:cNvCxnSpPr>
            <a:cxnSpLocks noChangeShapeType="1"/>
            <a:stCxn id="107" idx="1"/>
            <a:endCxn id="135" idx="3"/>
          </p:cNvCxnSpPr>
          <p:nvPr/>
        </p:nvCxnSpPr>
        <p:spPr bwMode="auto">
          <a:xfrm>
            <a:off x="6385776" y="3023662"/>
            <a:ext cx="224162" cy="8442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8" name="AutoShape 8"/>
          <p:cNvCxnSpPr>
            <a:cxnSpLocks noChangeShapeType="1"/>
            <a:stCxn id="109" idx="1"/>
            <a:endCxn id="140" idx="3"/>
          </p:cNvCxnSpPr>
          <p:nvPr/>
        </p:nvCxnSpPr>
        <p:spPr bwMode="auto">
          <a:xfrm flipV="1">
            <a:off x="6385776" y="3335578"/>
            <a:ext cx="224162" cy="11374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9" name="AutoShape 8"/>
          <p:cNvCxnSpPr>
            <a:cxnSpLocks noChangeShapeType="1"/>
            <a:stCxn id="109" idx="1"/>
            <a:endCxn id="141" idx="3"/>
          </p:cNvCxnSpPr>
          <p:nvPr/>
        </p:nvCxnSpPr>
        <p:spPr bwMode="auto">
          <a:xfrm>
            <a:off x="6385776" y="3449323"/>
            <a:ext cx="224162" cy="5628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0" name="AutoShape 8"/>
          <p:cNvCxnSpPr>
            <a:cxnSpLocks noChangeShapeType="1"/>
            <a:stCxn id="109" idx="1"/>
            <a:endCxn id="134" idx="3"/>
          </p:cNvCxnSpPr>
          <p:nvPr/>
        </p:nvCxnSpPr>
        <p:spPr bwMode="auto">
          <a:xfrm>
            <a:off x="6385776" y="3449323"/>
            <a:ext cx="224162" cy="226314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1" name="AutoShape 8"/>
          <p:cNvCxnSpPr>
            <a:cxnSpLocks noChangeShapeType="1"/>
            <a:stCxn id="131" idx="3"/>
            <a:endCxn id="139" idx="1"/>
          </p:cNvCxnSpPr>
          <p:nvPr/>
        </p:nvCxnSpPr>
        <p:spPr bwMode="auto">
          <a:xfrm rot="10800000">
            <a:off x="6732479" y="2284914"/>
            <a:ext cx="481998" cy="76062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2" name="AutoShape 8"/>
          <p:cNvCxnSpPr>
            <a:cxnSpLocks noChangeShapeType="1"/>
            <a:stCxn id="130" idx="3"/>
            <a:endCxn id="139" idx="1"/>
          </p:cNvCxnSpPr>
          <p:nvPr/>
        </p:nvCxnSpPr>
        <p:spPr bwMode="auto">
          <a:xfrm rot="10800000">
            <a:off x="6732479" y="2284913"/>
            <a:ext cx="481998" cy="217948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3" name="AutoShape 8"/>
          <p:cNvCxnSpPr>
            <a:cxnSpLocks noChangeShapeType="1"/>
            <a:stCxn id="129" idx="3"/>
            <a:endCxn id="138" idx="1"/>
          </p:cNvCxnSpPr>
          <p:nvPr/>
        </p:nvCxnSpPr>
        <p:spPr bwMode="auto">
          <a:xfrm rot="10800000">
            <a:off x="6732479" y="2484258"/>
            <a:ext cx="481998" cy="160491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4" name="AutoShape 8"/>
          <p:cNvCxnSpPr>
            <a:cxnSpLocks noChangeShapeType="1"/>
            <a:stCxn id="128" idx="3"/>
            <a:endCxn id="138" idx="1"/>
          </p:cNvCxnSpPr>
          <p:nvPr/>
        </p:nvCxnSpPr>
        <p:spPr bwMode="auto">
          <a:xfrm rot="10800000">
            <a:off x="6732479" y="2484258"/>
            <a:ext cx="481998" cy="302376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5" name="AutoShape 8"/>
          <p:cNvCxnSpPr>
            <a:cxnSpLocks noChangeShapeType="1"/>
            <a:stCxn id="127" idx="3"/>
            <a:endCxn id="137" idx="1"/>
          </p:cNvCxnSpPr>
          <p:nvPr/>
        </p:nvCxnSpPr>
        <p:spPr bwMode="auto">
          <a:xfrm rot="10800000">
            <a:off x="6732479" y="2682431"/>
            <a:ext cx="481998" cy="246091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6" name="AutoShape 8"/>
          <p:cNvCxnSpPr>
            <a:cxnSpLocks noChangeShapeType="1"/>
            <a:stCxn id="126" idx="3"/>
            <a:endCxn id="137" idx="1"/>
          </p:cNvCxnSpPr>
          <p:nvPr/>
        </p:nvCxnSpPr>
        <p:spPr bwMode="auto">
          <a:xfrm rot="10800000">
            <a:off x="6732479" y="2682431"/>
            <a:ext cx="481998" cy="38797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7" name="AutoShape 8"/>
          <p:cNvCxnSpPr>
            <a:cxnSpLocks noChangeShapeType="1"/>
            <a:stCxn id="133" idx="3"/>
            <a:endCxn id="136" idx="1"/>
          </p:cNvCxnSpPr>
          <p:nvPr/>
        </p:nvCxnSpPr>
        <p:spPr bwMode="auto">
          <a:xfrm rot="10800000">
            <a:off x="6732479" y="2938062"/>
            <a:ext cx="481998" cy="303548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8" name="AutoShape 8"/>
          <p:cNvCxnSpPr>
            <a:cxnSpLocks noChangeShapeType="1"/>
            <a:stCxn id="132" idx="3"/>
            <a:endCxn id="135" idx="1"/>
          </p:cNvCxnSpPr>
          <p:nvPr/>
        </p:nvCxnSpPr>
        <p:spPr bwMode="auto">
          <a:xfrm rot="10800000">
            <a:off x="6732479" y="3108090"/>
            <a:ext cx="481998" cy="30355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59" name="AutoShape 8"/>
          <p:cNvCxnSpPr>
            <a:cxnSpLocks noChangeShapeType="1"/>
            <a:endCxn id="131" idx="1"/>
          </p:cNvCxnSpPr>
          <p:nvPr/>
        </p:nvCxnSpPr>
        <p:spPr bwMode="auto">
          <a:xfrm rot="10800000" flipV="1">
            <a:off x="7335765" y="2081784"/>
            <a:ext cx="592262" cy="279192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0" name="AutoShape 8"/>
          <p:cNvCxnSpPr>
            <a:cxnSpLocks noChangeShapeType="1"/>
            <a:endCxn id="131" idx="1"/>
          </p:cNvCxnSpPr>
          <p:nvPr/>
        </p:nvCxnSpPr>
        <p:spPr bwMode="auto">
          <a:xfrm rot="10800000" flipV="1">
            <a:off x="7335765" y="2223671"/>
            <a:ext cx="592262" cy="137304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1" name="AutoShape 8"/>
          <p:cNvCxnSpPr>
            <a:cxnSpLocks noChangeShapeType="1"/>
            <a:endCxn id="130" idx="1"/>
          </p:cNvCxnSpPr>
          <p:nvPr/>
        </p:nvCxnSpPr>
        <p:spPr bwMode="auto">
          <a:xfrm rot="10800000">
            <a:off x="7335765" y="2502861"/>
            <a:ext cx="592262" cy="6087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2" name="AutoShape 8"/>
          <p:cNvCxnSpPr>
            <a:cxnSpLocks noChangeShapeType="1"/>
            <a:endCxn id="129" idx="1"/>
          </p:cNvCxnSpPr>
          <p:nvPr/>
        </p:nvCxnSpPr>
        <p:spPr bwMode="auto">
          <a:xfrm rot="10800000">
            <a:off x="7335765" y="2644749"/>
            <a:ext cx="592262" cy="3272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3" name="AutoShape 8"/>
          <p:cNvCxnSpPr>
            <a:cxnSpLocks noChangeShapeType="1"/>
            <a:endCxn id="129" idx="1"/>
          </p:cNvCxnSpPr>
          <p:nvPr/>
        </p:nvCxnSpPr>
        <p:spPr bwMode="auto">
          <a:xfrm rot="10800000">
            <a:off x="7335765" y="2644752"/>
            <a:ext cx="592262" cy="14646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" name="AutoShape 8"/>
          <p:cNvCxnSpPr>
            <a:cxnSpLocks noChangeShapeType="1"/>
            <a:endCxn id="128" idx="1"/>
          </p:cNvCxnSpPr>
          <p:nvPr/>
        </p:nvCxnSpPr>
        <p:spPr bwMode="auto">
          <a:xfrm rot="10800000">
            <a:off x="7335765" y="2786637"/>
            <a:ext cx="592262" cy="17461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5" name="AutoShape 8"/>
          <p:cNvCxnSpPr>
            <a:cxnSpLocks noChangeShapeType="1"/>
            <a:endCxn id="127" idx="1"/>
          </p:cNvCxnSpPr>
          <p:nvPr/>
        </p:nvCxnSpPr>
        <p:spPr bwMode="auto">
          <a:xfrm rot="10800000">
            <a:off x="7335765" y="2928522"/>
            <a:ext cx="592262" cy="3272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6" name="AutoShape 8"/>
          <p:cNvCxnSpPr>
            <a:cxnSpLocks noChangeShapeType="1"/>
            <a:endCxn id="127" idx="1"/>
          </p:cNvCxnSpPr>
          <p:nvPr/>
        </p:nvCxnSpPr>
        <p:spPr bwMode="auto">
          <a:xfrm rot="10800000">
            <a:off x="7335765" y="2928525"/>
            <a:ext cx="592262" cy="18281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7" name="AutoShape 8"/>
          <p:cNvCxnSpPr>
            <a:cxnSpLocks noChangeShapeType="1"/>
            <a:endCxn id="134" idx="1"/>
          </p:cNvCxnSpPr>
          <p:nvPr/>
        </p:nvCxnSpPr>
        <p:spPr bwMode="auto">
          <a:xfrm rot="10800000">
            <a:off x="6732478" y="3675639"/>
            <a:ext cx="1195548" cy="140448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8" name="AutoShape 8"/>
          <p:cNvCxnSpPr>
            <a:cxnSpLocks noChangeShapeType="1"/>
            <a:endCxn id="141" idx="1"/>
          </p:cNvCxnSpPr>
          <p:nvPr/>
        </p:nvCxnSpPr>
        <p:spPr bwMode="auto">
          <a:xfrm rot="10800000">
            <a:off x="6732478" y="3505608"/>
            <a:ext cx="1195548" cy="160382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9" name="AutoShape 8"/>
          <p:cNvCxnSpPr>
            <a:cxnSpLocks noChangeShapeType="1"/>
            <a:endCxn id="140" idx="1"/>
          </p:cNvCxnSpPr>
          <p:nvPr/>
        </p:nvCxnSpPr>
        <p:spPr bwMode="auto">
          <a:xfrm rot="10800000">
            <a:off x="6732478" y="3335581"/>
            <a:ext cx="1195548" cy="7947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70" name="AutoShape 8"/>
          <p:cNvCxnSpPr>
            <a:cxnSpLocks noChangeShapeType="1"/>
            <a:endCxn id="134" idx="1"/>
          </p:cNvCxnSpPr>
          <p:nvPr/>
        </p:nvCxnSpPr>
        <p:spPr bwMode="auto">
          <a:xfrm rot="10800000" flipV="1">
            <a:off x="6732478" y="3665991"/>
            <a:ext cx="1195548" cy="964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171" name="Text Box 172"/>
          <p:cNvSpPr txBox="1">
            <a:spLocks noChangeArrowheads="1"/>
          </p:cNvSpPr>
          <p:nvPr/>
        </p:nvSpPr>
        <p:spPr bwMode="auto">
          <a:xfrm rot="16200000">
            <a:off x="6901636" y="2927825"/>
            <a:ext cx="2169838" cy="277505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 lIns="80155" tIns="40078" rIns="80155" bIns="40078" anchor="ctr">
            <a:noAutofit/>
          </a:bodyPr>
          <a:lstStyle/>
          <a:p>
            <a:pPr defTabSz="801555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itchFamily="34" charset="0"/>
              </a:rPr>
              <a:t>Suppliers, distributors, consumers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3913365" y="1570277"/>
            <a:ext cx="720929" cy="29721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55" tIns="40078" rIns="80155" bIns="40078" numCol="1" rtlCol="0" anchor="t" anchorCtr="0" compatLnSpc="1">
            <a:prstTxWarp prst="textNoShape">
              <a:avLst/>
            </a:prstTxWarp>
          </a:bodyPr>
          <a:lstStyle/>
          <a:p>
            <a:pPr defTabSz="801555" fontAlgn="base">
              <a:lnSpc>
                <a:spcPts val="2630"/>
              </a:lnSpc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3" name="Isosceles Triangle 172"/>
          <p:cNvSpPr/>
          <p:nvPr/>
        </p:nvSpPr>
        <p:spPr bwMode="auto">
          <a:xfrm rot="16200000">
            <a:off x="2204294" y="2920830"/>
            <a:ext cx="2936674" cy="249698"/>
          </a:xfrm>
          <a:prstGeom prst="triangle">
            <a:avLst>
              <a:gd name="adj" fmla="val 49876"/>
            </a:avLst>
          </a:prstGeom>
          <a:solidFill>
            <a:srgbClr val="4F6228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0155" tIns="40078" rIns="80155" bIns="40078" numCol="1" rtlCol="0" anchor="t" anchorCtr="0" compatLnSpc="1">
            <a:prstTxWarp prst="textNoShape">
              <a:avLst/>
            </a:prstTxWarp>
          </a:bodyPr>
          <a:lstStyle/>
          <a:p>
            <a:pPr defTabSz="801555" fontAlgn="base">
              <a:lnSpc>
                <a:spcPts val="2630"/>
              </a:lnSpc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bg1"/>
              </a:solidFill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174" name="Isosceles Triangle 173"/>
          <p:cNvSpPr/>
          <p:nvPr/>
        </p:nvSpPr>
        <p:spPr bwMode="auto">
          <a:xfrm rot="5400000">
            <a:off x="3314380" y="2934110"/>
            <a:ext cx="2936674" cy="249698"/>
          </a:xfrm>
          <a:prstGeom prst="triangle">
            <a:avLst>
              <a:gd name="adj" fmla="val 49876"/>
            </a:avLst>
          </a:prstGeom>
          <a:solidFill>
            <a:srgbClr val="4F6228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0155" tIns="40078" rIns="80155" bIns="40078" numCol="1" rtlCol="0" anchor="t" anchorCtr="0" compatLnSpc="1">
            <a:prstTxWarp prst="textNoShape">
              <a:avLst/>
            </a:prstTxWarp>
          </a:bodyPr>
          <a:lstStyle/>
          <a:p>
            <a:pPr defTabSz="801555" fontAlgn="base">
              <a:lnSpc>
                <a:spcPts val="2630"/>
              </a:lnSpc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bg1"/>
              </a:solidFill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746786" y="1931471"/>
            <a:ext cx="946218" cy="2316455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/>
            <a:r>
              <a:rPr lang="en-US" sz="1100" dirty="0">
                <a:solidFill>
                  <a:srgbClr val="005A58"/>
                </a:solidFill>
                <a:latin typeface="Calibri" pitchFamily="34" charset="0"/>
              </a:rPr>
              <a:t>International</a:t>
            </a:r>
          </a:p>
          <a:p>
            <a:pPr algn="ctr"/>
            <a:r>
              <a:rPr lang="en-US" sz="1100" dirty="0">
                <a:solidFill>
                  <a:srgbClr val="005A58"/>
                </a:solidFill>
                <a:latin typeface="Calibri" pitchFamily="34" charset="0"/>
              </a:rPr>
              <a:t>Network</a:t>
            </a:r>
          </a:p>
          <a:p>
            <a:pPr algn="ctr"/>
            <a:endParaRPr lang="en-US" sz="1100" dirty="0">
              <a:solidFill>
                <a:srgbClr val="005A58"/>
              </a:solidFill>
              <a:latin typeface="Calibri" pitchFamily="34" charset="0"/>
            </a:endParaRPr>
          </a:p>
          <a:p>
            <a:pPr algn="ctr"/>
            <a:endParaRPr lang="en-US" sz="1100" dirty="0">
              <a:solidFill>
                <a:srgbClr val="005A58"/>
              </a:solidFill>
              <a:latin typeface="Calibri" pitchFamily="34" charset="0"/>
            </a:endParaRPr>
          </a:p>
          <a:p>
            <a:pPr algn="ctr"/>
            <a:endParaRPr lang="en-US" sz="1100" dirty="0">
              <a:solidFill>
                <a:srgbClr val="005A58"/>
              </a:solidFill>
              <a:latin typeface="Calibri" pitchFamily="34" charset="0"/>
            </a:endParaRPr>
          </a:p>
          <a:p>
            <a:pPr algn="ctr"/>
            <a:endParaRPr lang="en-US" sz="1100" dirty="0">
              <a:solidFill>
                <a:srgbClr val="005A58"/>
              </a:solidFill>
              <a:latin typeface="Calibri" pitchFamily="34" charset="0"/>
            </a:endParaRPr>
          </a:p>
          <a:p>
            <a:pPr algn="ctr"/>
            <a:r>
              <a:rPr lang="en-US" sz="1000" u="sng" dirty="0">
                <a:solidFill>
                  <a:srgbClr val="005A58"/>
                </a:solidFill>
                <a:latin typeface="Calibri" pitchFamily="34" charset="0"/>
              </a:rPr>
              <a:t>Key Products:</a:t>
            </a:r>
          </a:p>
          <a:p>
            <a:pPr algn="ctr"/>
            <a:r>
              <a:rPr lang="en-US" sz="1000" dirty="0">
                <a:solidFill>
                  <a:srgbClr val="005A58"/>
                </a:solidFill>
                <a:latin typeface="Calibri" pitchFamily="34" charset="0"/>
              </a:rPr>
              <a:t>Trade Finance</a:t>
            </a:r>
          </a:p>
          <a:p>
            <a:pPr algn="ctr"/>
            <a:r>
              <a:rPr lang="en-US" sz="1000" dirty="0">
                <a:solidFill>
                  <a:srgbClr val="005A58"/>
                </a:solidFill>
                <a:latin typeface="Calibri" pitchFamily="34" charset="0"/>
              </a:rPr>
              <a:t>Loans</a:t>
            </a:r>
          </a:p>
          <a:p>
            <a:pPr algn="ctr"/>
            <a:r>
              <a:rPr lang="en-US" sz="1000" dirty="0">
                <a:solidFill>
                  <a:srgbClr val="005A58"/>
                </a:solidFill>
                <a:latin typeface="Calibri" pitchFamily="34" charset="0"/>
              </a:rPr>
              <a:t>Supply Chain</a:t>
            </a:r>
          </a:p>
          <a:p>
            <a:pPr algn="ctr"/>
            <a:r>
              <a:rPr lang="en-US" sz="1000" dirty="0">
                <a:solidFill>
                  <a:srgbClr val="005A58"/>
                </a:solidFill>
                <a:latin typeface="Calibri" pitchFamily="34" charset="0"/>
              </a:rPr>
              <a:t>Securities</a:t>
            </a:r>
          </a:p>
          <a:p>
            <a:pPr algn="ctr"/>
            <a:r>
              <a:rPr lang="en-US" sz="1000" dirty="0">
                <a:solidFill>
                  <a:srgbClr val="005A58"/>
                </a:solidFill>
                <a:latin typeface="Calibri" pitchFamily="34" charset="0"/>
              </a:rPr>
              <a:t>Remittance</a:t>
            </a:r>
          </a:p>
          <a:p>
            <a:pPr algn="ctr"/>
            <a:r>
              <a:rPr lang="en-US" sz="1000" dirty="0">
                <a:solidFill>
                  <a:srgbClr val="005A58"/>
                </a:solidFill>
                <a:latin typeface="Calibri" pitchFamily="34" charset="0"/>
              </a:rPr>
              <a:t>Bank Services</a:t>
            </a:r>
          </a:p>
          <a:p>
            <a:pPr algn="ctr"/>
            <a:endParaRPr lang="en-US" sz="1000" dirty="0">
              <a:solidFill>
                <a:srgbClr val="005A58"/>
              </a:solidFill>
              <a:latin typeface="Calibri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932684" y="4308567"/>
            <a:ext cx="3252789" cy="2511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80155" tIns="40078" rIns="80155" bIns="40078" rtlCol="0">
            <a:spAutoFit/>
          </a:bodyPr>
          <a:lstStyle/>
          <a:p>
            <a:pPr defTabSz="801555">
              <a:defRPr/>
            </a:pPr>
            <a:r>
              <a:rPr lang="en-US" sz="1100" kern="0" dirty="0">
                <a:solidFill>
                  <a:srgbClr val="FFFFFF"/>
                </a:solidFill>
                <a:latin typeface="Calibri" pitchFamily="34" charset="0"/>
              </a:rPr>
              <a:t>Correspondent Banks, Remittance Agencies</a:t>
            </a:r>
          </a:p>
        </p:txBody>
      </p:sp>
      <p:cxnSp>
        <p:nvCxnSpPr>
          <p:cNvPr id="177" name="AutoShape 8"/>
          <p:cNvCxnSpPr>
            <a:cxnSpLocks noChangeShapeType="1"/>
            <a:endCxn id="113" idx="3"/>
          </p:cNvCxnSpPr>
          <p:nvPr/>
        </p:nvCxnSpPr>
        <p:spPr bwMode="auto">
          <a:xfrm rot="5400000" flipH="1" flipV="1">
            <a:off x="5593439" y="2707822"/>
            <a:ext cx="1177214" cy="164885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178" name="TextBox 177"/>
          <p:cNvSpPr txBox="1"/>
          <p:nvPr/>
        </p:nvSpPr>
        <p:spPr>
          <a:xfrm>
            <a:off x="547395" y="5092794"/>
            <a:ext cx="7967132" cy="1410534"/>
          </a:xfrm>
          <a:prstGeom prst="rect">
            <a:avLst/>
          </a:prstGeom>
          <a:noFill/>
          <a:ln>
            <a:noFill/>
          </a:ln>
        </p:spPr>
        <p:txBody>
          <a:bodyPr wrap="square" lIns="80155" tIns="40078" rIns="80155" bIns="40078" rtlCol="0">
            <a:spAutoFit/>
          </a:bodyPr>
          <a:lstStyle/>
          <a:p>
            <a:pPr marL="73764">
              <a:lnSpc>
                <a:spcPct val="120000"/>
              </a:lnSpc>
            </a:pPr>
            <a:r>
              <a:rPr lang="en-US" sz="1200" dirty="0">
                <a:latin typeface="Calibri" pitchFamily="34" charset="0"/>
              </a:rPr>
              <a:t>The role of overseas branches will be a business catalyst between Indonesia and the world through strategic steps as follows:</a:t>
            </a:r>
          </a:p>
          <a:p>
            <a:pPr marL="301976" indent="-197606">
              <a:buFont typeface="+mj-lt"/>
              <a:buAutoNum type="arabicPeriod"/>
            </a:pPr>
            <a:r>
              <a:rPr lang="en-US" sz="1200" dirty="0">
                <a:latin typeface="Calibri" pitchFamily="34" charset="0"/>
              </a:rPr>
              <a:t>Probing Indonesia related business opportunities (Business Origination for Indonesia related)</a:t>
            </a:r>
          </a:p>
          <a:p>
            <a:pPr marL="301976" indent="-197606">
              <a:buFont typeface="+mj-lt"/>
              <a:buAutoNum type="arabicPeriod"/>
            </a:pPr>
            <a:r>
              <a:rPr lang="en-US" sz="1200" dirty="0">
                <a:latin typeface="Calibri" pitchFamily="34" charset="0"/>
              </a:rPr>
              <a:t>Supply financing that associated to “Indonesia related business</a:t>
            </a:r>
            <a:r>
              <a:rPr lang="en-US" sz="1200" i="1" dirty="0">
                <a:latin typeface="Calibri" pitchFamily="34" charset="0"/>
              </a:rPr>
              <a:t>”</a:t>
            </a:r>
          </a:p>
          <a:p>
            <a:pPr marL="301976" indent="-197606">
              <a:buFont typeface="+mj-lt"/>
              <a:buAutoNum type="arabicPeriod"/>
            </a:pPr>
            <a:r>
              <a:rPr lang="en-US" sz="1200" dirty="0">
                <a:latin typeface="Calibri" pitchFamily="34" charset="0"/>
              </a:rPr>
              <a:t>Improving fee based income </a:t>
            </a:r>
            <a:r>
              <a:rPr lang="en-US" sz="1200" i="1" dirty="0">
                <a:latin typeface="Calibri" pitchFamily="34" charset="0"/>
              </a:rPr>
              <a:t>(transactional banking)  </a:t>
            </a:r>
            <a:r>
              <a:rPr lang="en-US" sz="1200" dirty="0">
                <a:latin typeface="Calibri" pitchFamily="34" charset="0"/>
              </a:rPr>
              <a:t>contribution to total income</a:t>
            </a:r>
            <a:r>
              <a:rPr lang="en-US" sz="1200" i="1" dirty="0">
                <a:latin typeface="Calibri" pitchFamily="34" charset="0"/>
              </a:rPr>
              <a:t>.</a:t>
            </a:r>
            <a:endParaRPr lang="en-US" sz="1200" dirty="0">
              <a:latin typeface="Calibri" pitchFamily="34" charset="0"/>
            </a:endParaRPr>
          </a:p>
          <a:p>
            <a:pPr marL="301976" indent="-197606">
              <a:buFont typeface="+mj-lt"/>
              <a:buAutoNum type="arabicPeriod"/>
            </a:pPr>
            <a:r>
              <a:rPr lang="en-US" sz="1200" dirty="0">
                <a:latin typeface="Calibri" pitchFamily="34" charset="0"/>
              </a:rPr>
              <a:t>Developing overseas branches as BNI center of excellence</a:t>
            </a:r>
          </a:p>
          <a:p>
            <a:pPr marL="301976" indent="-197606">
              <a:buFont typeface="+mj-lt"/>
              <a:buAutoNum type="arabicPeriod"/>
            </a:pPr>
            <a:r>
              <a:rPr lang="en-US" sz="1200" dirty="0">
                <a:latin typeface="Calibri" pitchFamily="34" charset="0"/>
              </a:rPr>
              <a:t>Improving the role of overseas branches as “BNI Ambassador” in the relationship  with investors, regulators, local authorities and counterparts (Bank and Non Bank)</a:t>
            </a:r>
          </a:p>
        </p:txBody>
      </p:sp>
      <p:sp>
        <p:nvSpPr>
          <p:cNvPr id="179" name="Left-Right Arrow 178"/>
          <p:cNvSpPr/>
          <p:nvPr/>
        </p:nvSpPr>
        <p:spPr bwMode="auto">
          <a:xfrm>
            <a:off x="845878" y="4606207"/>
            <a:ext cx="7340809" cy="508141"/>
          </a:xfrm>
          <a:prstGeom prst="leftRightArrow">
            <a:avLst>
              <a:gd name="adj1" fmla="val 76756"/>
              <a:gd name="adj2" fmla="val 40478"/>
            </a:avLst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03172" indent="-203172" algn="ctr" defTabSz="801555" eaLnBrk="0" fontAlgn="base" hangingPunct="0">
              <a:spcBef>
                <a:spcPct val="90000"/>
              </a:spcBef>
              <a:spcAft>
                <a:spcPct val="0"/>
              </a:spcAft>
              <a:buSzPct val="100000"/>
              <a:defRPr/>
            </a:pPr>
            <a:r>
              <a:rPr lang="en-US" sz="2100" b="1" i="1" kern="0" dirty="0">
                <a:solidFill>
                  <a:srgbClr val="FFFFFF"/>
                </a:solidFill>
                <a:latin typeface="Book Antiqua" pitchFamily="18" charset="0"/>
              </a:rPr>
              <a:t>“Bridging Indonesia and The World”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7122021" y="2251539"/>
            <a:ext cx="287917" cy="1361408"/>
          </a:xfrm>
          <a:prstGeom prst="rect">
            <a:avLst/>
          </a:prstGeom>
          <a:solidFill>
            <a:srgbClr val="BFD9E6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03172" indent="-203172" algn="ctr" defTabSz="801555" eaLnBrk="0" fontAlgn="base" hangingPunct="0">
              <a:spcBef>
                <a:spcPct val="90000"/>
              </a:spcBef>
              <a:spcAft>
                <a:spcPct val="0"/>
              </a:spcAft>
              <a:buSzPct val="100000"/>
              <a:defRPr/>
            </a:pPr>
            <a:endParaRPr lang="en-US" sz="9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1" name="Text Box 171"/>
          <p:cNvSpPr txBox="1">
            <a:spLocks noChangeArrowheads="1"/>
          </p:cNvSpPr>
          <p:nvPr/>
        </p:nvSpPr>
        <p:spPr bwMode="auto">
          <a:xfrm rot="16200000">
            <a:off x="6693889" y="2831890"/>
            <a:ext cx="1136988" cy="2216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155" tIns="40078" rIns="80155" bIns="40078" anchor="ctr">
            <a:spAutoFit/>
          </a:bodyPr>
          <a:lstStyle/>
          <a:p>
            <a:pPr algn="ctr" defTabSz="801555">
              <a:lnSpc>
                <a:spcPts val="114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itchFamily="34" charset="0"/>
              </a:rPr>
              <a:t>Business Banking</a:t>
            </a:r>
          </a:p>
        </p:txBody>
      </p:sp>
      <p:sp>
        <p:nvSpPr>
          <p:cNvPr id="182" name="Title 2"/>
          <p:cNvSpPr txBox="1">
            <a:spLocks/>
          </p:cNvSpPr>
          <p:nvPr/>
        </p:nvSpPr>
        <p:spPr bwMode="auto">
          <a:xfrm>
            <a:off x="201394" y="924420"/>
            <a:ext cx="8019305" cy="3886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169" tIns="45583" rIns="91169" bIns="45583" numCol="1" anchor="ctr" anchorCtr="0" compatLnSpc="1">
            <a:prstTxWarp prst="textNoShape">
              <a:avLst/>
            </a:prstTxWarp>
          </a:bodyPr>
          <a:lstStyle/>
          <a:p>
            <a:pPr defTabSz="45510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MS PGothic" pitchFamily="34" charset="-128"/>
                <a:cs typeface="ＭＳ Ｐゴシック" pitchFamily="-65" charset="-128"/>
              </a:rPr>
              <a:t>Optimizing the role of BNI International networks….</a:t>
            </a:r>
          </a:p>
        </p:txBody>
      </p:sp>
      <p:sp>
        <p:nvSpPr>
          <p:cNvPr id="183" name="Title 4"/>
          <p:cNvSpPr txBox="1">
            <a:spLocks/>
          </p:cNvSpPr>
          <p:nvPr/>
        </p:nvSpPr>
        <p:spPr bwMode="auto">
          <a:xfrm>
            <a:off x="304800" y="240789"/>
            <a:ext cx="8519308" cy="5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>
            <a:lvl1pPr algn="ctr" defTabSz="455613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algn="ctr" defTabSz="45561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algn="ctr" defTabSz="45561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algn="ctr" defTabSz="45561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algn="ctr" defTabSz="45561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400677" algn="ctr" defTabSz="45632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801356" algn="ctr" defTabSz="45632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202036" algn="ctr" defTabSz="45632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602715" algn="ctr" defTabSz="45632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2000" smtClean="0"/>
              <a:t>BNI : BRIDGING INDONESIA &amp; THE WORLD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02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Page   </a:t>
            </a:r>
            <a:fld id="{E119BD80-5AE1-48CA-87B2-9F780985152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13040" y="304800"/>
            <a:ext cx="8519309" cy="563606"/>
          </a:xfrm>
        </p:spPr>
        <p:txBody>
          <a:bodyPr/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BNI : BRIDGING INDONESIA &amp; THE WORLD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2657" y="1088125"/>
            <a:ext cx="3246953" cy="295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675" indent="-146675" algn="just">
              <a:spcAft>
                <a:spcPts val="45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369">
                <a:latin typeface="Calibri" pitchFamily="34" charset="0"/>
              </a:rPr>
              <a:t>Overseas Business Performance BNI continues to grow. </a:t>
            </a:r>
            <a:r>
              <a:rPr lang="id-ID" sz="1369" smtClean="0">
                <a:latin typeface="Calibri" pitchFamily="34" charset="0"/>
              </a:rPr>
              <a:t>At </a:t>
            </a:r>
            <a:r>
              <a:rPr lang="en-US" sz="1369" smtClean="0">
                <a:latin typeface="Calibri" pitchFamily="34" charset="0"/>
              </a:rPr>
              <a:t>2014 BNI </a:t>
            </a:r>
            <a:r>
              <a:rPr lang="id-ID" sz="1369" smtClean="0">
                <a:latin typeface="Calibri" pitchFamily="34" charset="0"/>
              </a:rPr>
              <a:t>overseas </a:t>
            </a:r>
            <a:r>
              <a:rPr lang="en-US" sz="1369" smtClean="0">
                <a:latin typeface="Calibri" pitchFamily="34" charset="0"/>
              </a:rPr>
              <a:t>credit </a:t>
            </a:r>
            <a:r>
              <a:rPr lang="en-US" sz="1369">
                <a:latin typeface="Calibri" pitchFamily="34" charset="0"/>
              </a:rPr>
              <a:t>portfolio has reached USD </a:t>
            </a:r>
            <a:r>
              <a:rPr lang="en-US" sz="1369" smtClean="0">
                <a:latin typeface="Calibri" pitchFamily="34" charset="0"/>
              </a:rPr>
              <a:t>7</a:t>
            </a:r>
            <a:r>
              <a:rPr lang="id-ID" sz="1369" smtClean="0">
                <a:latin typeface="Calibri" pitchFamily="34" charset="0"/>
              </a:rPr>
              <a:t>89</a:t>
            </a:r>
            <a:r>
              <a:rPr lang="en-US" sz="1369" smtClean="0">
                <a:latin typeface="Calibri" pitchFamily="34" charset="0"/>
              </a:rPr>
              <a:t> </a:t>
            </a:r>
            <a:r>
              <a:rPr lang="en-US" sz="1369">
                <a:latin typeface="Calibri" pitchFamily="34" charset="0"/>
              </a:rPr>
              <a:t>million, </a:t>
            </a:r>
            <a:r>
              <a:rPr lang="id-ID" sz="1369" smtClean="0">
                <a:latin typeface="Calibri" pitchFamily="34" charset="0"/>
              </a:rPr>
              <a:t>with</a:t>
            </a:r>
            <a:r>
              <a:rPr lang="en-US" sz="1369" smtClean="0">
                <a:latin typeface="Calibri" pitchFamily="34" charset="0"/>
              </a:rPr>
              <a:t> </a:t>
            </a:r>
            <a:r>
              <a:rPr lang="id-ID" sz="1369" smtClean="0">
                <a:latin typeface="Calibri" pitchFamily="34" charset="0"/>
              </a:rPr>
              <a:t>growth</a:t>
            </a:r>
            <a:r>
              <a:rPr lang="en-US" sz="1369" smtClean="0">
                <a:latin typeface="Calibri" pitchFamily="34" charset="0"/>
              </a:rPr>
              <a:t> </a:t>
            </a:r>
            <a:r>
              <a:rPr lang="en-US" sz="1369">
                <a:latin typeface="Calibri" pitchFamily="34" charset="0"/>
              </a:rPr>
              <a:t>of </a:t>
            </a:r>
            <a:r>
              <a:rPr lang="en-US" sz="1369" smtClean="0">
                <a:latin typeface="Calibri" pitchFamily="34" charset="0"/>
              </a:rPr>
              <a:t>7</a:t>
            </a:r>
            <a:r>
              <a:rPr lang="id-ID" sz="1369" smtClean="0">
                <a:latin typeface="Calibri" pitchFamily="34" charset="0"/>
              </a:rPr>
              <a:t>9</a:t>
            </a:r>
            <a:r>
              <a:rPr lang="en-US" sz="1369" smtClean="0">
                <a:latin typeface="Calibri" pitchFamily="34" charset="0"/>
              </a:rPr>
              <a:t>%.</a:t>
            </a:r>
            <a:endParaRPr lang="en-US" sz="1369">
              <a:latin typeface="Calibri" pitchFamily="34" charset="0"/>
            </a:endParaRPr>
          </a:p>
          <a:p>
            <a:pPr marL="146675" indent="-146675" algn="just">
              <a:spcAft>
                <a:spcPts val="45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369">
                <a:latin typeface="Calibri" pitchFamily="34" charset="0"/>
              </a:rPr>
              <a:t>BNI international business strategy is to focus on "Indonesian Related Business", as BNI wants to facilitate Indonesian businesses that want to expand into </a:t>
            </a:r>
            <a:r>
              <a:rPr lang="id-ID" sz="1369">
                <a:latin typeface="Calibri" pitchFamily="34" charset="0"/>
              </a:rPr>
              <a:t>Regional or global marker</a:t>
            </a:r>
            <a:r>
              <a:rPr lang="en-US" sz="1369">
                <a:latin typeface="Calibri" pitchFamily="34" charset="0"/>
              </a:rPr>
              <a:t>, or international businesses that want to do business with Indonesia. This is in line with the motto of BNI:</a:t>
            </a:r>
          </a:p>
          <a:p>
            <a:pPr algn="ctr">
              <a:spcAft>
                <a:spcPts val="450"/>
              </a:spcAft>
              <a:buClr>
                <a:srgbClr val="C00000"/>
              </a:buClr>
            </a:pPr>
            <a:r>
              <a:rPr lang="en-US" sz="1369" b="1">
                <a:latin typeface="Calibri" pitchFamily="34" charset="0"/>
              </a:rPr>
              <a:t>"Bridging Indonesia and TheWorld"</a:t>
            </a:r>
            <a:endParaRPr lang="en-US" sz="1369" b="1" i="1" dirty="0">
              <a:latin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662" y="5461865"/>
            <a:ext cx="1909661" cy="93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t="29603"/>
          <a:stretch>
            <a:fillRect/>
          </a:stretch>
        </p:blipFill>
        <p:spPr bwMode="auto">
          <a:xfrm>
            <a:off x="5692656" y="4344898"/>
            <a:ext cx="3037477" cy="109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6453" y="1007946"/>
            <a:ext cx="8919902" cy="327077"/>
          </a:xfrm>
          <a:prstGeom prst="rect">
            <a:avLst/>
          </a:prstGeom>
          <a:noFill/>
        </p:spPr>
        <p:txBody>
          <a:bodyPr wrap="square" lIns="89216" tIns="44609" rIns="89216" bIns="44609" rtlCol="0">
            <a:spAutoFit/>
          </a:bodyPr>
          <a:lstStyle/>
          <a:p>
            <a:r>
              <a:rPr lang="en-US" sz="1540" b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“Bridging Indonesia and The World”...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747" y="6324293"/>
            <a:ext cx="2772089" cy="22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56" dirty="0">
                <a:latin typeface="Calibri" pitchFamily="34" charset="0"/>
              </a:rPr>
              <a:t>Source: BNI Corporate </a:t>
            </a:r>
            <a:r>
              <a:rPr lang="en-US" sz="856">
                <a:latin typeface="Calibri" pitchFamily="34" charset="0"/>
              </a:rPr>
              <a:t>Presentation </a:t>
            </a:r>
            <a:r>
              <a:rPr lang="id-ID" sz="856">
                <a:latin typeface="Calibri" pitchFamily="34" charset="0"/>
              </a:rPr>
              <a:t>FY</a:t>
            </a:r>
            <a:r>
              <a:rPr lang="en-US" sz="856">
                <a:latin typeface="Calibri" pitchFamily="34" charset="0"/>
              </a:rPr>
              <a:t> </a:t>
            </a:r>
            <a:r>
              <a:rPr lang="en-US" sz="856" dirty="0">
                <a:latin typeface="Calibri" pitchFamily="34" charset="0"/>
              </a:rPr>
              <a:t>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53" y="1332649"/>
            <a:ext cx="5433062" cy="49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 175"/>
          <p:cNvSpPr/>
          <p:nvPr/>
        </p:nvSpPr>
        <p:spPr>
          <a:xfrm>
            <a:off x="2188541" y="1727493"/>
            <a:ext cx="2859437" cy="4487050"/>
          </a:xfrm>
          <a:prstGeom prst="roundRect">
            <a:avLst>
              <a:gd name="adj" fmla="val 330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70260" y="8809485"/>
            <a:ext cx="854236" cy="365645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Page   </a:t>
            </a:r>
            <a:fld id="{183728F7-D3CC-4DB4-B91D-2782E4CB506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050" name="AutoShape 2" descr="data:image/jpeg;base64,/9j/4AAQSkZJRgABAQAAAQABAAD/2wCEAAkGBhQSEBQUEhQVFRUWGBQUFxcUFxcXHBoVGBQXFBYXFBcXHCYeFxkkGRUVHy8gJCcqLCwsFx4xNTAqNSYrLCkBCQoKDgwOGg8PGiwkHx4tKSkpKSkqLCkpKSwpLCksKSwpLCwpKSksLCkpLCkpLCkpLCwpKSopKSwsKSwsKSkpKf/AABEIAHsAywMBIgACEQEDEQH/xAAcAAACAgMBAQAAAAAAAAAAAAAGBwAFAQQIAwL/xABHEAACAQMABQcHBwsEAgMAAAABAgMABBEFBxIhMQYiQVFxgZETMlJhcqGxF2KCkrLB0hQzQkNTc4OTosLTI1Rj8BY0o9Hh/8QAGQEAAgMBAAAAAAAAAAAAAAAAAgMAAQQF/8QAKBEAAwACAQQCAwABBQAAAAAAAAECAxEEEhMhMUFRIjJhFFJxgZGh/9oADAMBAAIRAxEAPwB1VhjgZPDr6PGqPltpY21hPKpw2zsoekO5CKR6xnPdSDu9ISynMsskn7x2b3E4rTh47yrfoCr6ToK95WWkP5y5hU9W2CfBcmqW71r2Cea8knsRt8WwKR4GKzWxcKfli3lY17rXVEPzdtK3tuifDaNVVxronPmW8K+0zv8ADZpe1imri418FddBjPrZv24NEnsxD+4mtCbWJpBuN049kIvwWh2tvR2h5rg4giklPzFJA7W80d5ou1inzpFdVM25OVl43G6uO6Rh8CK1JNMTt508x7ZZPxUVaP1R3smPKeShHz22m+qmfjRFZaloh+euZG9UaKg8W2jS3mwyWppisa4c8Xc9rMfia86d9vqmsF4pI/tyt8FxW9Hq70evC1Q+0Xb4tQf5kL0i+2xB1K6B/wDBLD/aQ/V//a+X5AWB42kXcGHwNV/mz9MnaYgVlI4Fh2Ej4GvdNIyjhLKOyWQf3U7Z9V+j2/UFfYkkH9xqqu9TVqfzcs8Z9ZVx4MoPvoly8b9k7bFfHylul4XVwP4r/ea3IeXd+vC7l+kVb7QNE1/qZnXPkZ4pPU6tGfEbQ+FC+lORN7bgmS3fZH6Uf+ovimcDtFMm8N/QOqRYQa0tIL+uVvbiQ/ACrGDXJdjz4oH7nU+5iPdQGKzRPBjfwTqoaFrrrH6y1PbHKD7nUfGra11wWTees8fagYeKE0malLfExstZKH/acv7CXGzdRg9Tkx/bAq7t7pJBmNlcdaMGHitcy1mNypypKnrUlT4jfSq4S+GF3Tp6pSu1R8o5ZJpYJpXkygkTyjFsbJ2WALb8EMp7qaNc/LjeOuljZe1sXWufSGLeCEfpyM57I1wP6nHhSlo51w3m1fon7OJfF2Zz7tmgauvxZ1jRnt/kSpUrc0RoeW6lEUCF3PgB6Tngq+s1obSW2CaWaKeTuri6u8MV8jEf05QQSOtE4t2nA9dMbklq1gtNl5cTTjftMOYh/wCNT9o7+yjGudl5nxH/AGOnH9ghoTVfZ2+C6md/SlwRn1RjmjvzRbFEFACgADgAAAOwDcK+qzWCrqn5exqSXolYxWalCWYxUxWalQhjFTFZqVCGMVMVmpUISpUqVCFNpnkja3WfLQoW9NRsv9dcE99L3T+p6RMtZyeUH7OTCv8ARcc1u/HfTbqU6M1x6YLlM5ku7N4nKSoyOOKuNk+B6PXwryrozTvJyC8TYnQMP0W4Mp60bivZw9VJzljyAmsSXGZYM7pAN69QlA4e0Nx9XCulh5U34fhiKhoFqlSpWsWX/IK/8jpK2bgGfyR7JAU+0V8K6AFcwxylGDDipDDtUhh7xXTMFxtorjgyqw7GAb765fNnVJj8TEJrAudvSd0epwg7EVV+IND+a3tOT7d1cN6U0x/+Rq0DXQhahIS/ZkH/ALxpk8mtYVhYwiOKC4ycF3Ij2nbrbn+A4CrrkpqxthaobuESTONttosNkNvCAKRwGM+vNXHybaO/2y/Wk/FWHLyMd/i9jZhryij+Wm1/Y3HhH+KjXRGlFuYI5kBCyKHAbiM9BxuzmuddNWXkbmeIcElkQdgc7PuxTn1U3e3ouIdMbSx+Dkj3MKXnwxEKpCim3pl9p/TkdpbvPLnZXZ3LjJLEKAuSBnfQiddFp+yuPqx/jqr10aZ3w2ynhmd/ekYP9Z8KV5FHg403HVRVW09I6iRsjI4HB7iM1S8quVkVhGjyh2222FVMZ3AsTvIGAB7xXvyXu/K2Ns/pQxZ7QgU+8GlPrb0z5W+8kDzYFCfxHw7+7YHdWbDi676WHVaWw20TrWguJ44Y4J9uRgoyEwM7yThuAAJPZRPpzTKWtvJPJkqgBIXGSSQABnpJIpX6mtDbdxLcEbol2F9uTjjsQf10YayNBXN5BHDbBCNvbk2nC+aMIBnjvJPcKPJELL0r18lS252Vvy0Wv7G48I/x0erNzAzDY5oYhuK7tohsdI3+FKTk3qruku4XuVjESOHbZcMTs85VxjflgtGWs/TPkNHyAHnzEQr2NkyH6gbxqZIh2pxkTetsrPlpteiG47cR+PnUY6C0uLq3jnVGRZASofGdnJAJwSN+M99c6aN0e080cKedI6xj1bRxnsAye6npyn5Uw6MtkUAM+yEhizjIUbIZvRQYGT08Bvo8+GZamfbKin7Zt8qOV8FgitMSWY82NMFj1nBIAUdZqi0brWhuJVihtrl5G3AAR95J2tyjiSaVapc6Su+mWaQ8eAVR19CRqP8ApJ3uvkdyNisIsLz5Wx5SQjBY+ivooOgd531WTFjxTqvNEmnTCEVraRv1ghklfcsas7dijOB6zw762RS/1xaZ8naJAp507ZP7uMhj4sUFZsc9dJBt6Rj5abX9jceEf46NNG3yXVskqrmOZA2y4B5rDBVhwPSCK5pp76rLrb0XCPQMkf1ZDj3EVr5GCccpyLitvQBaw+QX5IfLwDNuxwV4+SY8B60PQeg7uqgium7q1WVGjkUMjgqyngVIwQa565U6ANldSQnJUc6Nj+lGfNPbxB9amn8XP1rpftA5J15RUkV0RyGufKaNtWPHySA/RGz91c702uQfKAR6PhQkc3yo3/vnouVDqVoqHoU8r7TMessfFifvq95B6JFxpCBGGVBMrezGNrB9RbZFUNHepuMG+lPVA2O+RAadmfTjegZ9jkqGs1g1wjWILWTa7GlLj5xST60ak+8GjXUrd5t7iM/oyI/YHjwffGaodctrs30b+nCvijsvwK1QcmuUJtYb1QcNNCsae1t7JPcjue6uq5eTAkv4Z96s1+VWmPyq9mmzzWYhP3a8xPcAe+qqvu1tWkdI0GWdlRR85jsj41c8tdDra30kK+aoi2ewxrk95ye+tMtTqAPfkaOrzTKpoZZXPNgE4bsjZmx4EDvpL3d20sjyP5zszt2sST4Zx3VeWvKLY0TNag86S4U4/wCLyas3dtIo760+Smh/yq9gh/RZwX/drzn9wx30jHHbd2wm96Ra8neWl5Zw+SghTZLFyWhkYktjeSGA4ADhwArd+WG99G3/AJbf5KZXL3TX5Lo+Z1OGYeSTfjDvzRjsGT3Vz/FCWKqoyxIVR1knZUeJFDiUZk6cl1ufCY+uQGnbi8tmnuBGMuVjEaleau5icsc87I+jS/1v6Z8peLCDzYF3/vJMM3goQeNNOwt0sbJVJwlvFzj17C7TnvO0e+ud7++aaWSV/OkZnb1FjnHcN3dSeNKrI6XpBW9To+bW+eF1eNzG65wykAjIwcdW4kVm8v5JnMksjSOcAszbRwOAz6uqnbq55NpFo+IyRoXlzM20qkgP5g3j0AtA2t/R6x3sbIoUPCNygAZV2B3D1EVojPN5OnX/ACC41Oy41JSDF2uBtZhbON+yQ6kZ6sgHvpo0mdTV1s30ienC3ijq3wJpzCsPKWsjGx+pKQmsjTP5RpGTBykWIV+jnbPe5bwFOflPpkWtnNP0oh2fW55qD6xFc4kk9ZJ8ST95Pxp3Djy6AyP4MCm/qWus2s8foTBu541+9DQJy35Pfkb20eN5to2f1yBnEnvIFEmpS6xPcx+lGj96OR/fT87V4toCPFDbpda5tEhoIbgDnRv5Nj8xxkZ7HUeNMUUL6zIwdF3GegRkdolSudhrVpofS/FiHq30dpjycYXPDa6B0sW++qipXca2ZTJGCR1EjwOKLdVd+I9JIDuEqSRd5Adfenvoa0lFszzL6Msq+EjCvK2uWjdJEOGRldT1MpyPeKG564a+y09M6czWardAaaS7to504ON49FxudT6wcirGuC1p6ZrFjrtteZaydTSxn6Sq4+wfGlXinZretdrRpb9nLE3cSUP2qSVdbiPeP/YzZP2DbVLoby1/5Ujm26l/4jcxP7z9GvfXJa7N9G/pwr4o7L8CtGeqjQ/kdHrIRzp2Mp9jzYx9UZ+lVJrtteZaydTSxn6Sq4+waQsnVyP/AANzqBV0ztS2ht890w4YgT3PIR/QPGlhmuieSOiBaWEMTbiqbch+e3Pc92SO6ncu9RpfIONedi/1z6Z2pYbZTujHlX9p+ag7lBP0qptVmhvL6QVyMpADKerb82P+ok/Rof5Q6WN1dTTn9Y5K+pOCD6oWi3V9y1tbCCQSLK0sj5YooI2FGEGSw62Pa1RxUYemV5JtOtsLNbumPJWIhB507bP8NMO/v2B30p+TuiDdXcMA/WOA3qQc5z9UNVny85Ui/uRIgYRIgRA4weJZyQCd5J8FFE2pjQ21LNcsNyAQofnNhnx2Lsj6VDK7OHb9kf5UNhEAAAGANwA6ANwHhSy1223MtZOppY8+0quPsGmdQRrfttrR21+zlibuOUP2hWLA9ZENv0LnVtc7GlLf5xeP60bY94FP2uaNDX/kbiGXfiOSOQ444VgSB3Zpt/LJZehcfUX8dauXiqqTlAY6SXkrNdGmcLDbKeJMz9gykYPftH6NK+Cco6uvnKVYZAO9SCCQdx3irLlXpz8svJZ94ViAgPERqNlQfX095o01cav4Lq1aa6Rm2nKxgO6c1RhjzSM5bI+jTpawYl1AvdV4AvTOnp7xQ9w+20ZCg7KrhX2iRzQM85RV3qnutjSaD9pHKnfs7Y+xV/rD5DW1pYtLbIyt5SNWy7PzCT0MTjnY3igLkzpUW15BM2dmNwzbO87OCrADpODVpzkxNQitdNeTpCgnW7fhNH7HTLIijsU+UY/0jxrxGuSz9C4+ov46AuX/ACwF/OhjDLFGuEDgA7THLsQDu4KB2euseDBfWm14G1S0DFe8NmzDIIxv9xxXhR/yT0CZLON+sydHVK46vVXUq1K2zOlsGeWdvsaRu1/5nbufD/3VTUYa17PY0m7dEkcT+4ofsUIUOF7hP+F17CvV9y0/IZikmTbyEbfzG4CQDs3MOkAdVPKKUMoZSCpAIIOQQd4II4jFcw0YciNYT2REUgMluT5v6UeeJj6x1r4Y6cvJ4/V+U+xkXrwxxaa0Ql1A8Eu1sOACVIBGGDDBIODkDooS+Rqy9O4/mL+CjHRmk4riISQuroeBX4EcVPqNbVc+buPCehukzzt4FRFRRhVAVR1BQAB4CqzlLyZivolimLgKwcGMhTkArxIO7BNXFSgTaeywItdUdnHIj7U7bDK4VnUqSpBAYBBkZFFukrETQyRMWUSKyEoQGwwwcEg4OM9HTWzipirq6p7bIkl6AT5G7L07j+Yv+Op8jdl6dz/MT/HR3ipij72T7ZXSgE+Ruy9O5/mL/jop5P6Ajs4BDDtbILNliCSzHJJIAz0DsAqyxUoayVXhstSl6M1oab0Ml1A8Eu1sPjJU4IwwYYJBxvArfqUCevJYB/I3ZencfzF/x1PkbsvTuP5i/wCOjvFTFN72T7B6J+gE+Ruy9O4/mL/jox0ToxLeGOGPOxGoUZ3nd0k9JJya2sVmhrJVfsy0kvRX6d0LHdwPBLtbD7OSpAI2WDDBION46qE/kbsvTuP5i/46O6XvLXWgkO1DaEPLvDScUjPzeh39w9fCjxdxvUA10+2CXL3k5Y2WIoWmec4JDSKVRfngIOcegZ9Z6MhuzXpLKzsWYlmYlmZjkkneSSeJr5rs45crTezO3tmKf2rqw2dF2uelC313Z/7qQDV0tom28lbwx+hHGneEAPvrJzX4SDxrYuNdVhvtpgP2kR90i/30sqeetDRvldGykDfEUmHYpw39LNSMo+HW8evorIvJKxWalbBZvaG09PaSbdvIUJ4jirDqdTub/u+mjyd1uwy4W6XyD+mMtGe0+cnfkeulBUpGXBGT2GraOm7e4WRQ6MrKeDKQwPYRuNelc16M0xNbNtQSvEenYOAfaXzT3ijXROuO4TdcRJMPST/Tbw3ofAVgvh2v18jVlT9jgqUF6O1s2UnnmSE/8iEj6yZFEVjyitpvzVxC+ehZFz4ZzWWsdT7QxNMsqlYG+pQFmalYqVCGalYxXhdX0cYzJIiDrd1X4moQ2KlDF/rIsIuNwrnqhBk96jHvoY0prpXeLa3J+dM2B9VMk+Ip04MlekC6SGbQ7yg5e2lpkPJtyD9XFhmz87G5O80oNM8ury5yJJiqH9CL/TXvxvPeTVABWvHwv9bFvL9BVyo1i3N5lAfIwn9WhOWH/I/FuwYHbQqBWalb4iYWpQltv2SpUqUZCy5M2Hl723i6Gljz7IO039Kmujdqkvqh0d5S/aQ8IY2P0nOwPdt06K5PMrd6+jRiXg+J4FdWVwGVgVYHgVIwQfUQaErzVTYP5sbxfupGH9LbQ91GNYrLN1P6sNpP2LK81KL+qumHqkjDe9CPhVLdan7xfMaCTsdkPgy/fTnqU6eVkXyD25YgLnV7fpxtnI64yj/ZbPuqqudDTx/nIJk9qNx8RXSmKmaaubXyge0jl9mxx/8AqsZrpua2R/PRG9pVPxFacvJOzfzrWA/w0+4U1c37QLxf05xqFc8RntroC61daPI/9WMeztL9kiqXSGruwUjEGOPCSX1fPpk8uafoHo0KCC8kTzJJE9l2X4Gt6LlVeL5t1OP4jH4mia/5KWythYyNwP5yT8VA0q4YgdBI95p6U350D5Rcf+aX3+7n+ua+X5YXp43c/wDMI+FVFSr7cfSK6mbc+mZ38+eZvalc/fWmwycnees7/eaI9A6Gili2nUk5PB3HT1KQKNdHcg7JgNqEneP1svq+fQ1cx8FrbFPUNPm11b6Pz/6yntaQ/FqsYuQ1inm2kPegPxzWd82foPtnOm0OsV7QWrv5iO3sqzfZFdHxaJhTzIYl9mNB8BW4v/cbqW+d/Au1/Tnm25F3snm2s3aybA8XxVta6qb9+KRx+3IPgmad+KzS3zbfpILtIVFnqVkP525RfVHGze9iPhV5Z6nrNfzjzS9rhB4IM++jupSXyMj+S1CRW6F5O29oGFvEI9rG1gkk4zjJYk7snxqyrNYpLbflhH//2Q=="/>
          <p:cNvSpPr>
            <a:spLocks noChangeAspect="1" noChangeArrowheads="1"/>
          </p:cNvSpPr>
          <p:nvPr/>
        </p:nvSpPr>
        <p:spPr bwMode="auto">
          <a:xfrm>
            <a:off x="133094" y="-503840"/>
            <a:ext cx="1654150" cy="1062385"/>
          </a:xfrm>
          <a:prstGeom prst="rect">
            <a:avLst/>
          </a:prstGeom>
          <a:noFill/>
        </p:spPr>
        <p:txBody>
          <a:bodyPr vert="horz" wrap="square" lIns="80155" tIns="40078" rIns="80155" bIns="4007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53" name="AutoShape 5" descr="data:image/jpeg;base64,/9j/4AAQSkZJRgABAQAAAQABAAD/2wCEAAkGBhMQDxUUEhQVFRUSGBcUFBQVFxQUFRQYFxYVFRQUFhUXHCYeFxwjGRQUHy8gJCcpLCwuFR4xNTAqNScrLSkBCQoKDgwOGg8PGCwkHyUsKikyLCwsLC4sKikyLCwpLCwpNSksLCksKSwpLCwsKSwsNCosLCkpKSwsKTUsKSkuKf/AABEIAKAAoAMBIgACEQEDEQH/xAAcAAEAAQUBAQAAAAAAAAAAAAAABgEDBAUHAgj/xABGEAABAwIDBQUEBQkGBwEAAAABAAIDBBEFEiEGEzFBUQciYXGBMpGhsSNCUrLBFBUzYnKCkqLRJDRDU8LDJSZzg5Ph8Bb/xAAbAQABBQEBAAAAAAAAAAAAAAAAAQIDBAUGB//EAC4RAAICAgECBAUCBwAAAAAAAAABAgMEERIxQQUTIWEGIlFxkTKhFCNSgbHR4f/aAAwDAQACEQMRAD8A7giIgAiIgAiIgAiKl0AVRULlbfVMHFzR5kBAqTfQuorTKlruDgfIgq5mQDTXUqipdVugQIiIAIiIAIiIAIiIAIiIAFUJVuonaxpc4hrWi5J0AA5krlG2Hae+UmKkJYzgZeD3/sfZHjx8lFbbGtbkX8HAuzZ8Kl/fsid7Qbc0tFpI/M//AC2d53ryb6rnmMdrVTIbQNbC3kT33+86D0CgznXNzqTqTzPiSqLKszJy6eh3uH8OY1C3Yub9+n4NjWbQ1MxvJPK7wzuA/hFh8FriURVXJvqzfhRXWtQil9kVa62o08tFsqHaeqhN455R4FxcPc64WsSyFNroxLMeqxanFP7on+D9rs7CBURtlbzczuP93sn4LoeAbY01aPon97nG7uvHpz8wvn2y9RyFrgWkgjUEGxHiCOCt15k4/q9Uc9m/DmNct1fK/wBvwfTYKquWbG9qJBbDWHQ6Nn6dN4P9Xv6rqEcgcAQbg6gjUHyWrXbGxbicHmYN2HPhavs+zPaIikKQREQAREQAXiSQNBJNgNSTyXq65x2rbVFjBSxGzni8pHJnJn73Pw81HZNVx5Mt4eLPKujVDv8AsiNbfbburHmKI2gYf/KR9Y/q9B6qHIiwbLHN7Z6zh4deJUq61/0IiKMuhERABZVJS5zZYoW3wWQB4unRW2QXycYNo3FJsW+RtwFpsVwF8J7wXbNmJ2OhFrX5rV7d0Mbor2F1oyxY8OSONx/Hbv4rypr03o4kQp72d7dGBzaed30TjaN5/wAMn6p/VJ9xKhNbHZxWOqVdjrltHUZmHXm0uE19vZn06111VQXsw2q/KIDBI68sI0J4vj4A+JHA+inIK3YTU48keT5WNPGtlVPqiqIieVwiIgDFxGtbDE+R/sxtLj5AXXzniuKOqJ3yv9qRxcfC/ADyFguudr2KbqgEYNjO8N/db3nfIe9cSL1mZkttRO4+GaFCuV76v0X2MgOVVjB6utkWc4nZRtTLiKgKqmkyewiIgGxdXIZ8rufqCPms3ZtoNbTggEGWMEHUHvBTbtgpmMdBla1twb2AHXorMKlKtz+hiZfiE6syvGSTUu5psF2s3I1fbzVzGNrDMDZ1weBvxC3fY/TMeyozta6xZ7QB4h3XyXOavSR4HAOcB/EVNPcalLfUz8dV3eIWVOK+Xv8AgpUSXN1ZQoqJ1UUkjZbO4w6kqo5h9Q94dWnRw93yX0RTyh7Q5puHAEHqDqCvn6spaU4bE9hAq2zESAF2Z0ZzDVt7WHdN/Bda7NMT3+HR3N3RXiPXunu/ykLWxPl+TfVbPPfiBeevP4NOMnB77rsyVoiK+ckERCgDj3bfWXqKeP7Mb3/xOy/7fxXPsMw+SqmEUVsx1c48GN+0fwCmXbW7/iMf/Qb9+RafAqv8jwx9QzSaoeWNdzaBcaeQaT5lUHFSscpdjrqsidWFXXT+qRuW7J4fT92pqAZOYc83B/ZZ7PkUrthoZY89HIHdLOzNPhfkVz58tzc6k8SdSb8blbHAMffSTB7T3SbPbycP6hIrYyenFaHzwbqYuyu6XL37khxzZRtLSNkJdvLta4F1xc+1oo5G+5AAuToAOJPRTnb2uElCHDgXMPvWo7OqNj53SPF92Bl6AnmktpUrUuw/B8Ssx8GVknuW3rf1N3gnZreLfVbxG3iQXZGtHieJ+CvPwjBz3GzRX4X+kaL/ALdlGttdq31U5YCd1EcrW8iRoXnqb+6yjrZE2d6g+MIoko8Ksy4+dk3S2/XSfQ6NSbAuZWQPp3B7A9kh7wIyBwJc144iw+Kye2N30kI6A/itJ2cbWupqpsTjeKY5SD9Rx9lw6XOh81su12YGdgHID7qk5RlTJxWipGm+jxKqu6XJLo/Yz+xnhU+cXyevEHZrCwPmr592HOJDWua0AEmwc48T4Beuxg/3n/tf7iiu3W0rq2rdYndRksjbysNC+3Un4WTVOMKItrZLPHuyPFba6p8U+rX09CSv7O6CqaRQ1R3jRwz5x6tIvZc7q6R8Mr4pRaSI5XDl4EeBV/CcRdTzxysNjG4O8wDqPIi49VLO16ja2thlaLb6I5vEtOh9xUcnG6ty1povVQu8NzYUuxyhP69maCXZ4fms1gkIc2ZsTo7AtLS4C9+IOqnPYxVd2oj6OY/+IOafuBRwu/5bk8aqMD+Ni2/YyTv6jpkZ942+ZT60ozhruirmzlbjZSm98ZrXsdZREWkcSVVCqoUAcT7daYtq4H8nxFvqx5J+EgUW/SYOy3+BIcw8CXC/8zV0ntzwzPRRzAawSWP7Mgyn+YMXKdl8ZbC50cn6KXQ34A2tc+BGnxVWSXNp9zfpnJ49dkfVwf7GpLkLlv8AENk3ZrwkFp1AJ4eR5hMO2b3Z3lQ5oazW3L1P4KFUS36mhZ4rVw3F7f0Ntj7yMMjaeIMa87BVNmSjnofgqbUVTX0QLDcEsIUawHFzTzBx9k6OHh1U0mo2b9jNpg7sKUV13sV4LZng8Q4/Ek/irTZFKMawhtS0SxEXI9HBR/8AMM97ZPW4sq88eW/Q2cXxary0pvTSMjA7uqYgNTnafc4E/JSjtEqs0wPifgAE2YwtlG3ezuaHOsBflfg0eJWr2zqMzmHqSVKquFTKUs9ZOfXKPREo7LqzJDWE/Yb92T8SoLNLd7v2nfMrf7EVeSmqv1sg+9/VRR8up8z8yoLY/wAmKNTCt14nbL2/0ZQcp52vyf2ikb0hcT6uA/Bc8hfdw8SApj2q1mbEIx9iG3vcEymOq5lnxGfPNx37sVcmXZ0D/MrWj3a/6VJexin/ALy/l9GwfzuPzChuMVFsGomfbqZZD+611vvLp3ZPh27w4PI1mc6T0Hdb8GqxXHc4eyMXMtUcbIX9VmvwTUIiK+cmEREAazaLBxV0k0DuErHNv0Nu670dY+i+VKundFI6N4LXxuLHDoWmxHvX16QuH9t+x+6lFbEO5KQycD6r+DH+ThofEDqobYbWzSwMjy5cX3OcU2MzRCzJHNHS9x6A8F5qsUkltvHudbkTp7uCwMyqHKt6myuG96WzPdichj3ZcSwW7unLhyWNnVnMmdI02SRlGPojY0WMSw/o3kdRxHuK2B2yn/Uv1y/+1HsyZk5OSIpV1Te5RRsqjGZZHhz3lxbq2/AeQ4KtVir5bZze3DQBa3MmdI9ksXBNPXQ29LjEkbS1jrBxBI01tw+asb5YAkXsSJji9aLMLoqXJL1Ngye3BX6nEXyuzSOc91rZnEk26XPJaoSr1vVHwZZWRFvbN3hNI+pnjhZ7Ujg1vO1+J8gLn0X03h9G2GJkbNGxtDGjwaAB8lyzsU2SIaa6UauBZAD9ng+T14Dwv1XWwFeor4rbOX8WzP4ixRXSP+SqIisGMEREAFi4jh0dRE+KVoeyQFrmngQf/uPgspEAfLG3uxEuF1JYbuheSYZeThxyu6PHMeo8IxnX15j+z8NdA6GoYHsd6Fp5OafquHVfOO3vZlUYY8vAMtNfuzAeyOQlA9g+PA+HBQyh9DSpytrUiI5kzqznTMmcS35pfzpmVkPTOk4i+aXsyZlZzJnRxDzS9mTMrGdM6OInnF/Opp2a7BvxOoDngimiP0r+GY8d0w8yeZ5A9SFc7PeyifEXNlmDoqXjm4PlHSMHkftnTpdfRGE4RFSwsihYGRsFmtHLx8SeJPNSRrXcq3Zb1qJkU9M2NrWsAa1oDWtGgAAsAB0srqIpjMCIiACIiAKEqxLWNavVQ24WpqoSgD1VY8G8FpcQ2qu0tIBBBBBAIIPEEcwrVZSuWgrsOcboAg21eyNLI4vp/oHHiwaxHyHFnpceCgVbhkkRs5tx1bqD7l1euwZx5FaGr2deeqTSZIrJI51nTOpZU7JOPJYbtj39Ck4j/OZH86Z1IGbHv6FbGg2LkcbMY5x/VaXH4I4h5zI5Q4RJMdAGj7TtB/X4Ls/Zd2c4c7vyn8onZZxZI0NiZrxazXPrzcfQLWYN2WVkhF2bsfakOX4an4LqWyOxbKAF2YvkcLF1rNAvezR5gan4JUiN2NkkY2w0XpUCXSjCqKl0ugCqIiACtVJ7jrdD8ldRAHOdmdqan8noryNnkmLGTQmKQTMYfamdITpl4kkBpHDx9UG2FXLLGHRxtc+Xdvp3NyyRsz5XG+cvu0d7MWZT4cV0OyZUCaIFDi9Q+sbROY0TskL5ZQ07s0oF2StF9HOJDLciHLB/O0rg1xyb10+6dRCKTetZvMhdvL8Q0589shHvXQaXCoopHyMYA+UgvfclzrcBck2AubAaBZWVKGjmVc2YQ1UwyZaWo3TY924mRgdGCc+bQ9/iAeHjphbRRlsdaM4hfCXNghMb3SytDQWzNeCL3ubFoIGXVdasmVAaIViOzscOHumZC6aVkQe2O7u87KCdGi562Gui0skcccMj4txVubG1+VsNQMhc8Nc92VxzNAJOT2+6un2SyQU5yK4R/lG5jp6hsVK+dszIC1rJW+zE67nB1x3gAQRbXqtl+c6tr4o7x/2mmlmaY4XNMMkbY3Bou45wd5bWxu30U0slkCEB2cxyqlbQxCVrt9BJJNI6Mue18e6G7PeAzXebk+5XqjbWRkMoOUVDKvctjyPvuTO1jZCPGN18/DUeSnFksgCG1G08wmna6SKDdSBkUT4ZZHzMIad4CxwLg67gMgNsut1rsPxmpbUBkkpkJxF0LmlpaWxbqRzXaH2CWiwOmh4rodkyoDRBP/2FTYO7m9M+6/Id1LvQzeZM28vxyd/PlyW08V7r9o6xkVbM3d5aOcxsjMTi6Vg3V7vD9D33agHhr0E4slkAGqqIgU//2Q=="/>
          <p:cNvSpPr>
            <a:spLocks noChangeAspect="1" noChangeArrowheads="1"/>
          </p:cNvSpPr>
          <p:nvPr/>
        </p:nvSpPr>
        <p:spPr bwMode="auto">
          <a:xfrm>
            <a:off x="133094" y="-663630"/>
            <a:ext cx="1303763" cy="1381966"/>
          </a:xfrm>
          <a:prstGeom prst="rect">
            <a:avLst/>
          </a:prstGeom>
          <a:noFill/>
        </p:spPr>
        <p:txBody>
          <a:bodyPr vert="horz" wrap="square" lIns="80155" tIns="40078" rIns="80155" bIns="4007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269581" y="274958"/>
            <a:ext cx="8670027" cy="597411"/>
          </a:xfrm>
        </p:spPr>
        <p:txBody>
          <a:bodyPr/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THE SYNERGY OF BNI AND OTHER STATE-OWNED COMPANY </a:t>
            </a:r>
            <a:br>
              <a:rPr lang="en-US" sz="2000" b="1" smtClean="0">
                <a:latin typeface="Calibri" pitchFamily="34" charset="0"/>
                <a:cs typeface="Calibri" pitchFamily="34" charset="0"/>
              </a:rPr>
            </a:br>
            <a:r>
              <a:rPr lang="en-US" sz="2000" b="1" smtClean="0">
                <a:latin typeface="Calibri" pitchFamily="34" charset="0"/>
                <a:cs typeface="Calibri" pitchFamily="34" charset="0"/>
              </a:rPr>
              <a:t>TO PENETRATE MYANMAR’S MARKET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6" name="Picture 75" descr="bni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194" y="1190843"/>
            <a:ext cx="883015" cy="294756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6386774" y="1117703"/>
            <a:ext cx="1612003" cy="41863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  <a:latin typeface="Calibri" pitchFamily="34" charset="0"/>
              </a:rPr>
              <a:t>Myanmar</a:t>
            </a:r>
          </a:p>
        </p:txBody>
      </p:sp>
      <p:pic>
        <p:nvPicPr>
          <p:cNvPr id="153" name="Picture 14" descr="http://www.ajtpweb.org/statistics/images/flags/n_flag_myanma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20" y="1226478"/>
            <a:ext cx="302251" cy="219440"/>
          </a:xfrm>
          <a:prstGeom prst="rect">
            <a:avLst/>
          </a:prstGeom>
          <a:noFill/>
        </p:spPr>
      </p:pic>
      <p:sp>
        <p:nvSpPr>
          <p:cNvPr id="164" name="TextBox 163"/>
          <p:cNvSpPr txBox="1"/>
          <p:nvPr/>
        </p:nvSpPr>
        <p:spPr>
          <a:xfrm>
            <a:off x="2188541" y="1102141"/>
            <a:ext cx="2389836" cy="530275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“BNI as a loan and scheme coordinator”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2327904" y="1849473"/>
            <a:ext cx="2555754" cy="4000490"/>
            <a:chOff x="2791901" y="2517192"/>
            <a:chExt cx="2987481" cy="4411652"/>
          </a:xfrm>
        </p:grpSpPr>
        <p:pic>
          <p:nvPicPr>
            <p:cNvPr id="92" name="Picture 1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CE9"/>
                </a:clrFrom>
                <a:clrTo>
                  <a:srgbClr val="FFFC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90767" y="3021248"/>
              <a:ext cx="845734" cy="3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4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56287" y="3556148"/>
              <a:ext cx="432048" cy="43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8838" y="6210647"/>
              <a:ext cx="896233" cy="616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 descr="http://www.depnaker.net/wp-content/uploads/2014/05/PT-Pupuk-Indonesia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126" y="4821448"/>
              <a:ext cx="939236" cy="46399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depnaker.net/wp-content/uploads/2014/02/Garuda-Maintenance-Facility-AeroAsia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2142" y="5685544"/>
              <a:ext cx="720080" cy="518458"/>
            </a:xfrm>
            <a:prstGeom prst="rect">
              <a:avLst/>
            </a:prstGeom>
            <a:noFill/>
          </p:spPr>
        </p:pic>
        <p:pic>
          <p:nvPicPr>
            <p:cNvPr id="4102" name="Picture 6" descr="http://www.andalanmitraprestasi.co.id/PTANDALAN/images/stories/bulog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0134" y="5397512"/>
              <a:ext cx="899248" cy="222717"/>
            </a:xfrm>
            <a:prstGeom prst="rect">
              <a:avLst/>
            </a:prstGeom>
            <a:noFill/>
          </p:spPr>
        </p:pic>
        <p:pic>
          <p:nvPicPr>
            <p:cNvPr id="4104" name="Picture 8" descr="http://kanalsatu.com/images/20140715-150957_62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2942" y="4245384"/>
              <a:ext cx="681417" cy="503577"/>
            </a:xfrm>
            <a:prstGeom prst="rect">
              <a:avLst/>
            </a:prstGeom>
            <a:noFill/>
          </p:spPr>
        </p:pic>
        <p:sp>
          <p:nvSpPr>
            <p:cNvPr id="166" name="TextBox 165"/>
            <p:cNvSpPr txBox="1"/>
            <p:nvPr/>
          </p:nvSpPr>
          <p:spPr>
            <a:xfrm>
              <a:off x="2804933" y="3522881"/>
              <a:ext cx="23953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itchFamily="34" charset="0"/>
                </a:rPr>
                <a:t>“ Improving effectiveness through reduced electricity losses”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791901" y="3021248"/>
              <a:ext cx="21923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itchFamily="34" charset="0"/>
                </a:rPr>
                <a:t>“Build a 2x20 MW mine mouth power plants”</a:t>
              </a:r>
            </a:p>
          </p:txBody>
        </p:sp>
        <p:pic>
          <p:nvPicPr>
            <p:cNvPr id="4106" name="Picture 10" descr="http://www.radarbangka.co.id/gambar/berita-9188-wilayah-pertambangan-dikelola-pt-timah-889_a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0134" y="2589200"/>
              <a:ext cx="870139" cy="239288"/>
            </a:xfrm>
            <a:prstGeom prst="rect">
              <a:avLst/>
            </a:prstGeom>
            <a:noFill/>
          </p:spPr>
        </p:pic>
        <p:sp>
          <p:nvSpPr>
            <p:cNvPr id="169" name="TextBox 168"/>
            <p:cNvSpPr txBox="1"/>
            <p:nvPr/>
          </p:nvSpPr>
          <p:spPr>
            <a:xfrm>
              <a:off x="2807357" y="2517192"/>
              <a:ext cx="2032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itchFamily="34" charset="0"/>
                </a:rPr>
                <a:t>“Build a 10 thousand Hectare tin mine”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813168" y="6405624"/>
              <a:ext cx="2032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itchFamily="34" charset="0"/>
                </a:rPr>
                <a:t>“Being a mobile operator in Myanmar”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791902" y="5365613"/>
              <a:ext cx="2032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itchFamily="34" charset="0"/>
                </a:rPr>
                <a:t>“Rice Trading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810744" y="5715020"/>
              <a:ext cx="22854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itchFamily="34" charset="0"/>
                </a:rPr>
                <a:t>“Maintenance service for the aviation industry in Myanmar”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791902" y="4245384"/>
              <a:ext cx="20326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itchFamily="34" charset="0"/>
                </a:rPr>
                <a:t>“Build a cement plant with market up to Vietnam ”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791902" y="4997363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itchFamily="34" charset="0"/>
                </a:rPr>
                <a:t>“Build a fertilizer plant”</a:t>
              </a: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133093" y="1069364"/>
            <a:ext cx="2058323" cy="5497816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204589" indent="-204589">
              <a:buFont typeface="Wingdings" pitchFamily="2" charset="2"/>
              <a:buChar char="§"/>
            </a:pPr>
            <a:r>
              <a:rPr lang="en-US" sz="1100" dirty="0">
                <a:latin typeface="Calibri" pitchFamily="34" charset="0"/>
              </a:rPr>
              <a:t>Myanmar is one of the attractive market in ASEAN because it is still relatively less developed, thus very potential to work on</a:t>
            </a:r>
          </a:p>
          <a:p>
            <a:pPr marL="204589" indent="-204589"/>
            <a:endParaRPr lang="en-US" sz="1100" b="1" dirty="0">
              <a:latin typeface="Calibri" pitchFamily="34" charset="0"/>
            </a:endParaRPr>
          </a:p>
          <a:p>
            <a:pPr marL="204589" indent="-204589">
              <a:buFont typeface="Wingdings" pitchFamily="2" charset="2"/>
              <a:buChar char="§"/>
            </a:pPr>
            <a:r>
              <a:rPr lang="en-US" sz="1100" b="1" dirty="0">
                <a:latin typeface="Calibri" pitchFamily="34" charset="0"/>
              </a:rPr>
              <a:t>15 state-owned enterprises </a:t>
            </a:r>
            <a:r>
              <a:rPr lang="en-US" sz="1100" dirty="0">
                <a:latin typeface="Calibri" pitchFamily="34" charset="0"/>
              </a:rPr>
              <a:t>such as PT. </a:t>
            </a:r>
            <a:r>
              <a:rPr lang="en-US" sz="1100" dirty="0" err="1">
                <a:latin typeface="Calibri" pitchFamily="34" charset="0"/>
              </a:rPr>
              <a:t>Timah</a:t>
            </a:r>
            <a:r>
              <a:rPr lang="en-US" sz="1100" dirty="0">
                <a:latin typeface="Calibri" pitchFamily="34" charset="0"/>
              </a:rPr>
              <a:t>, PT, Bukit </a:t>
            </a:r>
            <a:r>
              <a:rPr lang="en-US" sz="1100" dirty="0" err="1">
                <a:latin typeface="Calibri" pitchFamily="34" charset="0"/>
              </a:rPr>
              <a:t>Asam</a:t>
            </a:r>
            <a:r>
              <a:rPr lang="en-US" sz="1100" dirty="0">
                <a:latin typeface="Calibri" pitchFamily="34" charset="0"/>
              </a:rPr>
              <a:t>, PLN, Semen Indonesia, PT. </a:t>
            </a:r>
            <a:r>
              <a:rPr lang="en-US" sz="1100" dirty="0" err="1">
                <a:latin typeface="Calibri" pitchFamily="34" charset="0"/>
              </a:rPr>
              <a:t>Pupuk</a:t>
            </a:r>
            <a:r>
              <a:rPr lang="en-US" sz="1100" dirty="0">
                <a:latin typeface="Calibri" pitchFamily="34" charset="0"/>
              </a:rPr>
              <a:t> Indonesia, </a:t>
            </a:r>
            <a:r>
              <a:rPr lang="en-US" sz="1100" dirty="0" err="1">
                <a:latin typeface="Calibri" pitchFamily="34" charset="0"/>
              </a:rPr>
              <a:t>Bulog</a:t>
            </a:r>
            <a:r>
              <a:rPr lang="en-US" sz="1100" dirty="0">
                <a:latin typeface="Calibri" pitchFamily="34" charset="0"/>
              </a:rPr>
              <a:t>, Garuda Maintenance Facilities, PT. Telkom and BNI under the coordination of State-Owned Enterprise Ministry plan to expand to Myanmar</a:t>
            </a:r>
          </a:p>
          <a:p>
            <a:pPr marL="204589" indent="-204589">
              <a:buFont typeface="Wingdings" pitchFamily="2" charset="2"/>
              <a:buChar char="§"/>
            </a:pPr>
            <a:endParaRPr lang="en-US" sz="1100" dirty="0">
              <a:latin typeface="Calibri" pitchFamily="34" charset="0"/>
            </a:endParaRPr>
          </a:p>
          <a:p>
            <a:pPr marL="204589" indent="-204589">
              <a:buFont typeface="Wingdings" pitchFamily="2" charset="2"/>
              <a:buChar char="§"/>
            </a:pPr>
            <a:r>
              <a:rPr lang="en-US" sz="1100" b="1" dirty="0">
                <a:latin typeface="Calibri" pitchFamily="34" charset="0"/>
              </a:rPr>
              <a:t>BNI will act as a loan and Scheme coordinator </a:t>
            </a:r>
            <a:r>
              <a:rPr lang="en-US" sz="1100" dirty="0">
                <a:latin typeface="Calibri" pitchFamily="34" charset="0"/>
              </a:rPr>
              <a:t>of State-Owned Enterprises that are planning to expand to Myanmar</a:t>
            </a:r>
          </a:p>
          <a:p>
            <a:pPr marL="204589" indent="-204589">
              <a:buFont typeface="Wingdings" pitchFamily="2" charset="2"/>
              <a:buChar char="§"/>
            </a:pPr>
            <a:endParaRPr lang="en-US" sz="1100" dirty="0">
              <a:latin typeface="Calibri" pitchFamily="34" charset="0"/>
            </a:endParaRPr>
          </a:p>
          <a:p>
            <a:pPr marL="204589" indent="-204589">
              <a:buFont typeface="Wingdings" pitchFamily="2" charset="2"/>
              <a:buChar char="§"/>
            </a:pPr>
            <a:r>
              <a:rPr lang="en-US" sz="1100" dirty="0">
                <a:latin typeface="Calibri" pitchFamily="34" charset="0"/>
              </a:rPr>
              <a:t>If BNI opens its outlet in Myanmar, then BNI will become the first national bank to operate in Myanmar. This will add to existing BNI International network  (Singapore, London, Hong </a:t>
            </a:r>
            <a:r>
              <a:rPr lang="en-US" sz="1100" dirty="0" err="1">
                <a:latin typeface="Calibri" pitchFamily="34" charset="0"/>
              </a:rPr>
              <a:t>kong</a:t>
            </a:r>
            <a:r>
              <a:rPr lang="en-US" sz="1100" dirty="0">
                <a:latin typeface="Calibri" pitchFamily="34" charset="0"/>
              </a:rPr>
              <a:t>, Tokyo, Osaka and New York)</a:t>
            </a:r>
          </a:p>
        </p:txBody>
      </p:sp>
      <p:pic>
        <p:nvPicPr>
          <p:cNvPr id="4108" name="Picture 12" descr="http://www.fit-for-travel.de/images/mediaobjects/3185/900x900/malariakarte-myanmar-201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52760" y="2352753"/>
            <a:ext cx="3369777" cy="2680897"/>
          </a:xfrm>
          <a:prstGeom prst="rect">
            <a:avLst/>
          </a:prstGeom>
          <a:noFill/>
        </p:spPr>
      </p:pic>
      <p:grpSp>
        <p:nvGrpSpPr>
          <p:cNvPr id="4" name="Group 31"/>
          <p:cNvGrpSpPr/>
          <p:nvPr/>
        </p:nvGrpSpPr>
        <p:grpSpPr>
          <a:xfrm>
            <a:off x="5408482" y="1810999"/>
            <a:ext cx="3531127" cy="4034303"/>
            <a:chOff x="6322102" y="2377868"/>
            <a:chExt cx="4127618" cy="4448940"/>
          </a:xfrm>
        </p:grpSpPr>
        <p:pic>
          <p:nvPicPr>
            <p:cNvPr id="4110" name="Picture 14" descr="http://www.oilandenergydaily.com/wp-content/uploads/2013/03/MYANMAR_Yangon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407806" y="2377868"/>
              <a:ext cx="2041914" cy="1362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12" name="Picture 16" descr="http://2.bp.blogspot.com/-ajrp04kOfDM/Ul4xTKUYjLI/AAAAAAAAAuI/Am55vK19tJA/s1600/Myanmar.F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322102" y="5400537"/>
              <a:ext cx="1902537" cy="14262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968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795651"/>
          </a:xfrm>
        </p:spPr>
        <p:txBody>
          <a:bodyPr/>
          <a:lstStyle/>
          <a:p>
            <a:r>
              <a:rPr lang="en-US" sz="6000" dirty="0" smtClean="0">
                <a:latin typeface="Lucida Handwriting" pitchFamily="66" charset="0"/>
              </a:rPr>
              <a:t>THANK YOU</a:t>
            </a:r>
            <a:endParaRPr lang="en-US" sz="6000" dirty="0">
              <a:latin typeface="Lucida Handwriting" pitchFamily="66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70284" y="5418553"/>
            <a:ext cx="3446139" cy="796069"/>
          </a:xfrm>
        </p:spPr>
        <p:txBody>
          <a:bodyPr/>
          <a:lstStyle/>
          <a:p>
            <a:pPr marL="148680" indent="-14868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ASEAN INTEGRATED POTENTIAL</a:t>
            </a: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2260643" y="946057"/>
            <a:ext cx="1981200" cy="2643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smtClean="0">
                <a:latin typeface="Calibri" panose="020F0502020204030204" pitchFamily="34" charset="0"/>
              </a:rPr>
              <a:t>ASEAN MARKET</a:t>
            </a:r>
            <a:endParaRPr lang="id-ID" sz="1400" b="1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9065" y="3561230"/>
            <a:ext cx="1981200" cy="2962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smtClean="0">
                <a:latin typeface="Calibri" panose="020F0502020204030204" pitchFamily="34" charset="0"/>
              </a:rPr>
              <a:t>ASEAN ECONOMICS</a:t>
            </a:r>
            <a:endParaRPr lang="id-ID" sz="1400" b="1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001" y="3618827"/>
            <a:ext cx="2991745" cy="260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smtClean="0">
                <a:latin typeface="Calibri" panose="020F0502020204030204" pitchFamily="34" charset="0"/>
              </a:rPr>
              <a:t>ASEAN GROWTH AND INFLATION</a:t>
            </a:r>
            <a:endParaRPr lang="id-ID" sz="1400" b="1">
              <a:latin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40147"/>
              </p:ext>
            </p:extLst>
          </p:nvPr>
        </p:nvGraphicFramePr>
        <p:xfrm>
          <a:off x="5661212" y="3891092"/>
          <a:ext cx="2917503" cy="2802690"/>
        </p:xfrm>
        <a:graphic>
          <a:graphicData uri="http://schemas.openxmlformats.org/drawingml/2006/table">
            <a:tbl>
              <a:tblPr/>
              <a:tblGrid>
                <a:gridCol w="741875"/>
                <a:gridCol w="727828"/>
                <a:gridCol w="830109"/>
                <a:gridCol w="617691"/>
              </a:tblGrid>
              <a:tr h="64005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endParaRPr lang="id-ID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Real GDP growth 2000-2013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endParaRPr lang="id-ID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Inflation rate, 2013.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0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 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ASEAN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ASEAN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273" marR="9273" marT="9273" marB="0" anchor="ctr">
                    <a:lnL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271503" y="3955656"/>
            <a:ext cx="5004286" cy="2638860"/>
            <a:chOff x="185038" y="1393794"/>
            <a:chExt cx="4654540" cy="245443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lum bright="-20000" contrast="40000"/>
            </a:blip>
            <a:srcRect t="39115" b="35132"/>
            <a:stretch/>
          </p:blipFill>
          <p:spPr>
            <a:xfrm>
              <a:off x="185038" y="1393794"/>
              <a:ext cx="4654540" cy="107756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lum bright="-20000" contrast="40000"/>
            </a:blip>
            <a:srcRect t="64868" r="44572" b="2100"/>
            <a:stretch/>
          </p:blipFill>
          <p:spPr>
            <a:xfrm>
              <a:off x="185038" y="2466119"/>
              <a:ext cx="2579933" cy="1382107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30049" y="1282887"/>
            <a:ext cx="3926515" cy="2213706"/>
            <a:chOff x="264485" y="1824894"/>
            <a:chExt cx="3926515" cy="2213706"/>
          </a:xfrm>
        </p:grpSpPr>
        <p:sp>
          <p:nvSpPr>
            <p:cNvPr id="21" name="Oval 20"/>
            <p:cNvSpPr/>
            <p:nvPr/>
          </p:nvSpPr>
          <p:spPr>
            <a:xfrm>
              <a:off x="427101" y="3184939"/>
              <a:ext cx="517397" cy="5192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Oval 21"/>
            <p:cNvSpPr/>
            <p:nvPr/>
          </p:nvSpPr>
          <p:spPr>
            <a:xfrm>
              <a:off x="2133600" y="2388013"/>
              <a:ext cx="1311427" cy="131621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Oval 22"/>
            <p:cNvSpPr/>
            <p:nvPr/>
          </p:nvSpPr>
          <p:spPr>
            <a:xfrm>
              <a:off x="1160935" y="2778539"/>
              <a:ext cx="922320" cy="925684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Oval 23"/>
            <p:cNvSpPr/>
            <p:nvPr/>
          </p:nvSpPr>
          <p:spPr>
            <a:xfrm>
              <a:off x="1557656" y="2696774"/>
              <a:ext cx="1003788" cy="100744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Oval 24"/>
            <p:cNvSpPr/>
            <p:nvPr/>
          </p:nvSpPr>
          <p:spPr>
            <a:xfrm>
              <a:off x="794018" y="3057939"/>
              <a:ext cx="643936" cy="64628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Oval 25"/>
            <p:cNvSpPr/>
            <p:nvPr/>
          </p:nvSpPr>
          <p:spPr>
            <a:xfrm>
              <a:off x="2761591" y="2269601"/>
              <a:ext cx="1429409" cy="1434622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54391" y="2998062"/>
              <a:ext cx="7760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50" b="1" smtClean="0">
                  <a:solidFill>
                    <a:schemeClr val="bg1"/>
                  </a:solidFill>
                </a:rPr>
                <a:t>ASEAN</a:t>
              </a:r>
            </a:p>
            <a:p>
              <a:pPr algn="ctr"/>
              <a:r>
                <a:rPr lang="id-ID" sz="900" b="1" smtClean="0">
                  <a:solidFill>
                    <a:schemeClr val="bg1"/>
                  </a:solidFill>
                </a:rPr>
                <a:t>608,405 M</a:t>
              </a:r>
              <a:endParaRPr lang="id-ID" sz="900" b="1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85217" y="3677540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India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1236,687 M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00282" y="3684931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China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1350,695 M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2932" y="3700046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USA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313,914 M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21922" y="3684931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EU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507,890 M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4485" y="3694577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Japan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127,561 M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8865" y="1824894"/>
              <a:ext cx="23502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i="1" smtClean="0">
                  <a:solidFill>
                    <a:schemeClr val="accent5">
                      <a:lumMod val="75000"/>
                    </a:schemeClr>
                  </a:solidFill>
                </a:rPr>
                <a:t>The combined population of ASEAN creates the world’s third largest market with more than 600M people</a:t>
              </a:r>
              <a:endParaRPr lang="id-ID" sz="1200" i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14365" y="1306450"/>
            <a:ext cx="4429548" cy="2191777"/>
            <a:chOff x="349161" y="4607975"/>
            <a:chExt cx="4429548" cy="2191777"/>
          </a:xfrm>
        </p:grpSpPr>
        <p:sp>
          <p:nvSpPr>
            <p:cNvPr id="9" name="Rectangle 8"/>
            <p:cNvSpPr/>
            <p:nvPr/>
          </p:nvSpPr>
          <p:spPr>
            <a:xfrm>
              <a:off x="2797509" y="4607975"/>
              <a:ext cx="1981200" cy="3097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smtClean="0">
                  <a:latin typeface="Calibri" panose="020F0502020204030204" pitchFamily="34" charset="0"/>
                </a:rPr>
                <a:t>ASEAN ECONOMY</a:t>
              </a:r>
              <a:endParaRPr lang="id-ID" sz="1400" b="1">
                <a:latin typeface="Calibri" panose="020F050202020403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9501" y="5957716"/>
              <a:ext cx="517397" cy="5192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0" y="5160790"/>
              <a:ext cx="1311427" cy="131621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1313335" y="5551316"/>
              <a:ext cx="922320" cy="925684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/>
            <p:cNvSpPr/>
            <p:nvPr/>
          </p:nvSpPr>
          <p:spPr>
            <a:xfrm>
              <a:off x="1710056" y="5469551"/>
              <a:ext cx="1003788" cy="100744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18"/>
            <p:cNvSpPr/>
            <p:nvPr/>
          </p:nvSpPr>
          <p:spPr>
            <a:xfrm>
              <a:off x="946418" y="5830716"/>
              <a:ext cx="643936" cy="6462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/>
            <p:cNvSpPr/>
            <p:nvPr/>
          </p:nvSpPr>
          <p:spPr>
            <a:xfrm>
              <a:off x="2913991" y="5042378"/>
              <a:ext cx="1429409" cy="1434622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7446" y="5995816"/>
              <a:ext cx="64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00" b="1" smtClean="0">
                  <a:solidFill>
                    <a:schemeClr val="bg1"/>
                  </a:solidFill>
                </a:rPr>
                <a:t>ASEAN</a:t>
              </a:r>
            </a:p>
            <a:p>
              <a:r>
                <a:rPr lang="id-ID" sz="800" b="1" smtClean="0">
                  <a:solidFill>
                    <a:schemeClr val="bg1"/>
                  </a:solidFill>
                </a:rPr>
                <a:t>$ 2,323 T</a:t>
              </a:r>
              <a:endParaRPr lang="id-ID" sz="800" b="1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9161" y="4749982"/>
              <a:ext cx="2490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i="1" smtClean="0">
                  <a:solidFill>
                    <a:schemeClr val="accent5">
                      <a:lumMod val="75000"/>
                    </a:schemeClr>
                  </a:solidFill>
                </a:rPr>
                <a:t>The combined economies of ASEAN make it a major economic power</a:t>
              </a:r>
              <a:endParaRPr lang="id-ID" sz="1200" i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60548" y="6461198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USA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16,245 T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5613" y="6461198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EU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$ 16,584 T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07162" y="6461198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Japan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$ 5,960 T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76152" y="6461198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China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$ 8,227 T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9816" y="6461198"/>
              <a:ext cx="7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smtClean="0">
                  <a:solidFill>
                    <a:schemeClr val="accent6">
                      <a:lumMod val="75000"/>
                    </a:schemeClr>
                  </a:solidFill>
                </a:rPr>
                <a:t>India</a:t>
              </a:r>
            </a:p>
            <a:p>
              <a:pPr algn="ctr"/>
              <a:r>
                <a:rPr lang="id-ID" sz="700" b="1" smtClean="0">
                  <a:solidFill>
                    <a:schemeClr val="accent6">
                      <a:lumMod val="75000"/>
                    </a:schemeClr>
                  </a:solidFill>
                </a:rPr>
                <a:t>$1,842 T</a:t>
              </a:r>
              <a:endParaRPr lang="id-ID" sz="7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3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78282" y="268229"/>
            <a:ext cx="8519309" cy="563606"/>
          </a:xfrm>
        </p:spPr>
        <p:txBody>
          <a:bodyPr/>
          <a:lstStyle/>
          <a:p>
            <a:r>
              <a:rPr lang="en-US" sz="2000"/>
              <a:t>AEC AND ASEAN FINANCIAL INTEGRATION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021733" y="3323012"/>
            <a:ext cx="883674" cy="86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7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ASEAN Central Bank</a:t>
            </a:r>
          </a:p>
          <a:p>
            <a:endParaRPr lang="en-US" sz="1027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45153" y="3705959"/>
            <a:ext cx="5070247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99642" indent="-199642">
              <a:buClr>
                <a:srgbClr val="C00000"/>
              </a:buClr>
              <a:buSzPct val="100000"/>
            </a:pPr>
            <a:r>
              <a:rPr lang="en-US" sz="1400" smtClean="0">
                <a:latin typeface="Calibri" pitchFamily="34" charset="0"/>
                <a:cs typeface="Calibri" pitchFamily="34" charset="0"/>
              </a:rPr>
              <a:t>TF-ABIF</a:t>
            </a:r>
            <a:r>
              <a:rPr lang="id-ID" sz="14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Task Force on ASEAN Banking Integration Framework</a:t>
            </a:r>
          </a:p>
          <a:p>
            <a:pPr marL="199642" indent="-199642">
              <a:buClr>
                <a:srgbClr val="C00000"/>
              </a:buClr>
              <a:buSzPct val="100000"/>
            </a:pPr>
            <a:r>
              <a:rPr lang="en-US" sz="1400" smtClean="0">
                <a:latin typeface="Calibri" pitchFamily="34" charset="0"/>
                <a:cs typeface="Calibri" pitchFamily="34" charset="0"/>
              </a:rPr>
              <a:t>WC-FSL</a:t>
            </a:r>
            <a:r>
              <a:rPr lang="id-ID" sz="14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Working Committee on Financial Service Liberalization</a:t>
            </a:r>
          </a:p>
          <a:p>
            <a:pPr marL="199642" indent="-199642">
              <a:buClr>
                <a:srgbClr val="C00000"/>
              </a:buClr>
              <a:buSzPct val="100000"/>
            </a:pPr>
            <a:r>
              <a:rPr lang="en-US" sz="1400" smtClean="0">
                <a:latin typeface="Calibri" pitchFamily="34" charset="0"/>
                <a:cs typeface="Calibri" pitchFamily="34" charset="0"/>
              </a:rPr>
              <a:t>WC-PSS</a:t>
            </a:r>
            <a:r>
              <a:rPr lang="id-ID" sz="14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Working Committee on Payment and Settlement Systems</a:t>
            </a:r>
          </a:p>
          <a:p>
            <a:pPr marL="199642" indent="-199642">
              <a:buClr>
                <a:srgbClr val="C00000"/>
              </a:buClr>
              <a:buSzPct val="100000"/>
            </a:pPr>
            <a:r>
              <a:rPr lang="en-US" sz="1400" smtClean="0">
                <a:latin typeface="Calibri" pitchFamily="34" charset="0"/>
                <a:cs typeface="Calibri" pitchFamily="34" charset="0"/>
              </a:rPr>
              <a:t>WC-CMD</a:t>
            </a:r>
            <a:r>
              <a:rPr lang="id-ID" sz="14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Working Committee on Capital Market Development</a:t>
            </a:r>
          </a:p>
          <a:p>
            <a:pPr marL="199642" indent="-199642">
              <a:buClr>
                <a:srgbClr val="C00000"/>
              </a:buClr>
              <a:buSzPct val="100000"/>
            </a:pPr>
            <a:r>
              <a:rPr lang="en-US" sz="1400" smtClean="0">
                <a:latin typeface="Calibri" pitchFamily="34" charset="0"/>
                <a:cs typeface="Calibri" pitchFamily="34" charset="0"/>
              </a:rPr>
              <a:t>WC-CAL</a:t>
            </a:r>
            <a:r>
              <a:rPr lang="id-ID" sz="14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Working Committee on Capital Account Liberalization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950780" y="1074898"/>
            <a:ext cx="4789447" cy="2551879"/>
            <a:chOff x="401745" y="2857287"/>
            <a:chExt cx="4789447" cy="2551879"/>
          </a:xfrm>
        </p:grpSpPr>
        <p:sp>
          <p:nvSpPr>
            <p:cNvPr id="7" name="Rectangle 6"/>
            <p:cNvSpPr/>
            <p:nvPr/>
          </p:nvSpPr>
          <p:spPr>
            <a:xfrm>
              <a:off x="415458" y="2857287"/>
              <a:ext cx="4775734" cy="39700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Calibri" pitchFamily="34" charset="0"/>
                  <a:cs typeface="Calibri" pitchFamily="34" charset="0"/>
                </a:rPr>
                <a:t>ASEAN FINANCIAL SECTOR INTEGRATION</a:t>
              </a:r>
              <a:endParaRPr lang="en-US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1745" y="3388190"/>
              <a:ext cx="4775734" cy="397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latin typeface="Calibri" pitchFamily="34" charset="0"/>
                  <a:cs typeface="Calibri" pitchFamily="34" charset="0"/>
                </a:rPr>
                <a:t>ROADMAP FOR MONETARY AND FINANCIAL INTEGRATION OF ASEAN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745" y="3888240"/>
              <a:ext cx="4775734" cy="397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Calibri" pitchFamily="34" charset="0"/>
                  <a:cs typeface="Calibri" pitchFamily="34" charset="0"/>
                </a:rPr>
                <a:t>ASEAN FINANCIAL INTEGRATION FRAMEWORK</a:t>
              </a:r>
              <a:endParaRPr lang="en-US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1745" y="4373281"/>
              <a:ext cx="4775734" cy="397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Calibri" pitchFamily="34" charset="0"/>
                  <a:cs typeface="Calibri" pitchFamily="34" charset="0"/>
                </a:rPr>
                <a:t>SENIOR LEVEL COMMITTEE FOR FINANCIAL INTEGRATION</a:t>
              </a:r>
              <a:endParaRPr lang="en-US" sz="14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7319" y="4835107"/>
              <a:ext cx="4585813" cy="494957"/>
              <a:chOff x="1457326" y="4775698"/>
              <a:chExt cx="6673074" cy="72023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457326" y="4781558"/>
                <a:ext cx="1172349" cy="40261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98" b="1" smtClean="0">
                    <a:latin typeface="Calibri" pitchFamily="34" charset="0"/>
                    <a:cs typeface="Calibri" pitchFamily="34" charset="0"/>
                  </a:rPr>
                  <a:t>TF-ABIF</a:t>
                </a:r>
                <a:endParaRPr lang="en-US" sz="1198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30455" y="4778939"/>
                <a:ext cx="1285884" cy="48090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98" b="1" dirty="0">
                    <a:latin typeface="Calibri" pitchFamily="34" charset="0"/>
                    <a:cs typeface="Calibri" pitchFamily="34" charset="0"/>
                  </a:rPr>
                  <a:t>WC-FSL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29875" y="4775698"/>
                <a:ext cx="1285884" cy="4026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98" b="1" smtClean="0">
                    <a:latin typeface="Calibri" pitchFamily="34" charset="0"/>
                    <a:cs typeface="Calibri" pitchFamily="34" charset="0"/>
                  </a:rPr>
                  <a:t>WC-PSS</a:t>
                </a:r>
                <a:endParaRPr lang="en-US" sz="1198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87195" y="4781558"/>
                <a:ext cx="1285884" cy="4026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98" b="1" smtClean="0">
                    <a:latin typeface="Calibri" pitchFamily="34" charset="0"/>
                    <a:cs typeface="Calibri" pitchFamily="34" charset="0"/>
                  </a:rPr>
                  <a:t>WC-CMD</a:t>
                </a:r>
                <a:endParaRPr lang="en-US" sz="1198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44516" y="4781558"/>
                <a:ext cx="1285884" cy="4026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98" b="1" smtClean="0">
                    <a:latin typeface="Calibri" pitchFamily="34" charset="0"/>
                    <a:cs typeface="Calibri" pitchFamily="34" charset="0"/>
                  </a:rPr>
                  <a:t>WC-CAL</a:t>
                </a:r>
                <a:endParaRPr lang="en-US" sz="1198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30455" y="5150890"/>
                <a:ext cx="630740" cy="3450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41" b="1" dirty="0">
                    <a:solidFill>
                      <a:schemeClr val="tx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Bank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61196" y="5150890"/>
                <a:ext cx="655142" cy="3450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41" b="1" dirty="0">
                    <a:solidFill>
                      <a:schemeClr val="tx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LKNB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629675" y="5130177"/>
                <a:ext cx="731520" cy="36576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4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2142694" y="5250547"/>
                <a:ext cx="200905" cy="159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242350" y="5351794"/>
                <a:ext cx="387325" cy="1267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Down Arrow 29"/>
            <p:cNvSpPr/>
            <p:nvPr/>
          </p:nvSpPr>
          <p:spPr>
            <a:xfrm>
              <a:off x="2618179" y="3254632"/>
              <a:ext cx="401484" cy="17740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60992" y="5158776"/>
              <a:ext cx="1430200" cy="250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27" dirty="0">
                  <a:latin typeface="Calibri" pitchFamily="34" charset="0"/>
                  <a:cs typeface="Calibri" pitchFamily="34" charset="0"/>
                </a:rPr>
                <a:t>Source: Bank Indonesia</a:t>
              </a:r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2618179" y="3786416"/>
              <a:ext cx="401484" cy="17740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sp>
          <p:nvSpPr>
            <p:cNvPr id="52" name="Down Arrow 51"/>
            <p:cNvSpPr/>
            <p:nvPr/>
          </p:nvSpPr>
          <p:spPr>
            <a:xfrm>
              <a:off x="2618179" y="4274155"/>
              <a:ext cx="401484" cy="17740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6342" y="4953000"/>
            <a:ext cx="8795258" cy="1819715"/>
            <a:chOff x="196342" y="4953000"/>
            <a:chExt cx="8795258" cy="1819715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196342" y="5221794"/>
              <a:ext cx="8667074" cy="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6854232" y="4953000"/>
              <a:ext cx="0" cy="181971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1104209" y="5036988"/>
              <a:ext cx="855035" cy="36961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26" tIns="39113" rIns="78226" bIns="391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sz="1540" b="1"/>
                <a:t>2003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464460" y="5036988"/>
              <a:ext cx="855035" cy="36961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26" tIns="39113" rIns="78226" bIns="391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sz="1540" b="1" smtClean="0"/>
                <a:t>2015</a:t>
              </a:r>
              <a:endParaRPr lang="id-ID" sz="1540" b="1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5506" y="5036988"/>
              <a:ext cx="855035" cy="36961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26" tIns="39113" rIns="78226" bIns="391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sz="1540" b="1"/>
                <a:t>2020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8282" y="5451900"/>
              <a:ext cx="2377253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/>
              <a:r>
                <a:rPr lang="id-ID" sz="1540">
                  <a:latin typeface="Calibri" pitchFamily="34" charset="0"/>
                  <a:cs typeface="Calibri" pitchFamily="34" charset="0"/>
                </a:rPr>
                <a:t>An </a:t>
              </a:r>
              <a:r>
                <a:rPr lang="id-ID" sz="1540" b="1">
                  <a:latin typeface="Calibri" pitchFamily="34" charset="0"/>
                  <a:cs typeface="Calibri" pitchFamily="34" charset="0"/>
                </a:rPr>
                <a:t>Introduction of </a:t>
              </a:r>
              <a:r>
                <a:rPr lang="en-US" sz="1540" b="1" smtClean="0">
                  <a:latin typeface="Calibri" pitchFamily="34" charset="0"/>
                  <a:cs typeface="Calibri" pitchFamily="34" charset="0"/>
                </a:rPr>
                <a:t>AEC</a:t>
              </a:r>
              <a:r>
                <a:rPr lang="id-ID" sz="1540" b="1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40" smtClean="0">
                  <a:latin typeface="Calibri" pitchFamily="34" charset="0"/>
                  <a:cs typeface="Calibri" pitchFamily="34" charset="0"/>
                </a:rPr>
                <a:t>at </a:t>
              </a:r>
              <a:r>
                <a:rPr lang="en-US" sz="1540" dirty="0">
                  <a:latin typeface="Calibri" pitchFamily="34" charset="0"/>
                  <a:cs typeface="Calibri" pitchFamily="34" charset="0"/>
                </a:rPr>
                <a:t>the Declaration of ASEAN Concord II (Bali Concord II) in Bali</a:t>
              </a:r>
              <a:r>
                <a:rPr lang="en-US" sz="154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1540" smtClean="0">
                  <a:latin typeface="Calibri" pitchFamily="34" charset="0"/>
                  <a:cs typeface="Calibri" pitchFamily="34" charset="0"/>
                </a:rPr>
                <a:t>October</a:t>
              </a:r>
              <a:r>
                <a:rPr lang="id-ID" sz="1540" smtClean="0">
                  <a:latin typeface="Calibri" pitchFamily="34" charset="0"/>
                  <a:cs typeface="Calibri" pitchFamily="34" charset="0"/>
                </a:rPr>
                <a:t> 2003 Planned to start at 2020.</a:t>
              </a:r>
              <a:endParaRPr lang="id-ID" sz="154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6800" y="5675038"/>
              <a:ext cx="1981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smtClean="0">
                  <a:latin typeface="Calibri" pitchFamily="34" charset="0"/>
                  <a:cs typeface="Calibri" pitchFamily="34" charset="0"/>
                </a:rPr>
                <a:t>AEC begin at the end of 2015 for </a:t>
              </a:r>
              <a:r>
                <a:rPr lang="id-ID" sz="1600" b="1" smtClean="0">
                  <a:latin typeface="Calibri" pitchFamily="34" charset="0"/>
                  <a:cs typeface="Calibri" pitchFamily="34" charset="0"/>
                </a:rPr>
                <a:t>Real Sector</a:t>
              </a:r>
              <a:endParaRPr lang="id-ID" sz="1600" b="1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41898" y="5551927"/>
              <a:ext cx="2049702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d-ID" sz="1600" smtClean="0">
                  <a:latin typeface="Calibri" pitchFamily="34" charset="0"/>
                  <a:cs typeface="Calibri" pitchFamily="34" charset="0"/>
                </a:rPr>
                <a:t>Starting point of </a:t>
              </a:r>
              <a:r>
                <a:rPr lang="id-ID" sz="1600" b="1" smtClean="0">
                  <a:latin typeface="Calibri" pitchFamily="34" charset="0"/>
                  <a:cs typeface="Calibri" pitchFamily="34" charset="0"/>
                </a:rPr>
                <a:t>Financial Services and Banking integration </a:t>
              </a:r>
              <a:r>
                <a:rPr lang="id-ID" sz="1600" smtClean="0">
                  <a:latin typeface="Calibri" pitchFamily="34" charset="0"/>
                  <a:cs typeface="Calibri" pitchFamily="34" charset="0"/>
                </a:rPr>
                <a:t>mainly for </a:t>
              </a:r>
              <a:r>
                <a:rPr lang="en-US" sz="1600" smtClean="0">
                  <a:latin typeface="Calibri" pitchFamily="34" charset="0"/>
                  <a:cs typeface="Calibri" pitchFamily="34" charset="0"/>
                </a:rPr>
                <a:t>ASEAN-5</a:t>
              </a:r>
              <a:r>
                <a:rPr lang="id-ID" sz="1600" smtClean="0">
                  <a:latin typeface="Calibri" pitchFamily="34" charset="0"/>
                  <a:cs typeface="Calibri" pitchFamily="34" charset="0"/>
                </a:rPr>
                <a:t>.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743200" y="4953000"/>
              <a:ext cx="0" cy="181971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849418" y="4953000"/>
              <a:ext cx="0" cy="181971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3303600" y="5036988"/>
              <a:ext cx="855035" cy="36961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26" tIns="39113" rIns="78226" bIns="391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sz="1540" b="1"/>
                <a:t>2016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71986" y="5551927"/>
              <a:ext cx="19812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b="1">
                  <a:latin typeface="Calibri" pitchFamily="34" charset="0"/>
                  <a:cs typeface="Calibri" pitchFamily="34" charset="0"/>
                </a:rPr>
                <a:t>AEC </a:t>
              </a:r>
              <a:r>
                <a:rPr lang="id-ID" sz="1600" b="1" smtClean="0">
                  <a:latin typeface="Calibri" pitchFamily="34" charset="0"/>
                  <a:cs typeface="Calibri" pitchFamily="34" charset="0"/>
                </a:rPr>
                <a:t>Blueprint</a:t>
              </a:r>
              <a:r>
                <a:rPr lang="id-ID" sz="1600" smtClean="0">
                  <a:latin typeface="Calibri" pitchFamily="34" charset="0"/>
                  <a:cs typeface="Calibri" pitchFamily="34" charset="0"/>
                </a:rPr>
                <a:t> and agree</a:t>
              </a:r>
              <a:r>
                <a:rPr lang="en-US" sz="1600" smtClean="0">
                  <a:latin typeface="Calibri" pitchFamily="34" charset="0"/>
                  <a:cs typeface="Calibri" pitchFamily="34" charset="0"/>
                </a:rPr>
                <a:t>ment</a:t>
              </a:r>
              <a:r>
                <a:rPr lang="id-ID" sz="1600" smtClean="0">
                  <a:latin typeface="Calibri" pitchFamily="34" charset="0"/>
                  <a:cs typeface="Calibri" pitchFamily="34" charset="0"/>
                </a:rPr>
                <a:t> to start earlier at the end of 2015</a:t>
              </a:r>
              <a:endParaRPr lang="id-ID" sz="1600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201549" y="4972798"/>
              <a:ext cx="8667074" cy="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Snip Diagonal Corner Rectangle 58"/>
          <p:cNvSpPr/>
          <p:nvPr/>
        </p:nvSpPr>
        <p:spPr>
          <a:xfrm>
            <a:off x="404828" y="2042304"/>
            <a:ext cx="3252772" cy="1767696"/>
          </a:xfrm>
          <a:prstGeom prst="snip2DiagRect">
            <a:avLst>
              <a:gd name="adj1" fmla="val 0"/>
              <a:gd name="adj2" fmla="val 1083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40770" y="2096879"/>
            <a:ext cx="3167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Integrating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m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arket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roduction 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ase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  <a:endParaRPr lang="en-US" sz="160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highly c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ompetitive econom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y,</a:t>
            </a:r>
            <a:endParaRPr lang="en-US" sz="160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stable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economic growth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  <a:endParaRPr lang="en-US" sz="160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ASEAN economic integration with the global economy</a:t>
            </a:r>
            <a:endParaRPr lang="id-ID" sz="160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1" name="Snip Diagonal Corner Rectangle 60"/>
          <p:cNvSpPr/>
          <p:nvPr/>
        </p:nvSpPr>
        <p:spPr>
          <a:xfrm>
            <a:off x="408512" y="1799979"/>
            <a:ext cx="2675644" cy="255554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GOAL </a:t>
            </a:r>
            <a:r>
              <a:rPr lang="id-ID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AEC</a:t>
            </a:r>
            <a:endParaRPr lang="en-US" b="1" i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304800" y="1338888"/>
            <a:ext cx="6019800" cy="2166312"/>
          </a:xfrm>
          <a:prstGeom prst="snip2DiagRect">
            <a:avLst>
              <a:gd name="adj1" fmla="val 0"/>
              <a:gd name="adj2" fmla="val 1083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228600" y="914400"/>
            <a:ext cx="6120492" cy="390113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ASEAN BANKING INTEGRATION FRAMEWORK (ABIF</a:t>
            </a:r>
            <a: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b="1" smtClean="0">
                <a:latin typeface="Calibri" pitchFamily="34" charset="0"/>
                <a:cs typeface="Calibri" pitchFamily="34" charset="0"/>
              </a:rPr>
              <a:t>CHALLENGES FOR THE FINANCIAL SECTOR BEFORE THE AEC </a:t>
            </a:r>
            <a:endParaRPr lang="en-US" sz="2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5663292" cy="19812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ABIF 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is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guideline for all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banks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the ASEAN region 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be apart of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ASEAN Economic Community (AEC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the guideline such as: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he eq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uality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business in terms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establish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ing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branches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minimum 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assets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open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new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branch,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icrocredit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regulation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  <a:endParaRPr lang="en-US" sz="160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Regulation to o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perat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branchless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banking,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Prioring the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financial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inclusion</a:t>
            </a:r>
            <a:r>
              <a:rPr lang="id-ID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issue.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269581" y="4026258"/>
            <a:ext cx="6055019" cy="2679342"/>
          </a:xfrm>
          <a:prstGeom prst="snip2DiagRect">
            <a:avLst>
              <a:gd name="adj1" fmla="val 0"/>
              <a:gd name="adj2" fmla="val 1083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886" y="4038600"/>
            <a:ext cx="593271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Qualified ASEAN Banks (QAB)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 system which is developed to facilitate the regional financial integration, maintain regional financial stability, and encourage growth and welfare among ASEAN members</a:t>
            </a:r>
            <a:r>
              <a:rPr lang="id-ID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</a:p>
          <a:p>
            <a:r>
              <a:rPr lang="id-ID" sz="1600" b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Principles of QAB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</a:t>
            </a:r>
            <a:endParaRPr lang="en-US" sz="160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reciprocal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outcome driven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comprehensive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Progressive and based on country readiness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Inclusive and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transparent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Customed should be based on bilateral agreement.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291352" y="3566158"/>
            <a:ext cx="6120492" cy="390113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QUALIFIED ASEAN BANK</a:t>
            </a:r>
            <a: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id-ID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QAB</a:t>
            </a:r>
            <a: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79" y="4021902"/>
            <a:ext cx="2598212" cy="173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369" y="1109456"/>
            <a:ext cx="2651464" cy="17500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26078" y="5752110"/>
            <a:ext cx="267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smtClean="0"/>
              <a:t>Indonesia signed bilateral agreement of finance sector with Malaysia and</a:t>
            </a:r>
          </a:p>
          <a:p>
            <a:r>
              <a:rPr lang="id-ID" sz="1200" smtClean="0"/>
              <a:t>Singapore.</a:t>
            </a:r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val="164894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81" y="349136"/>
            <a:ext cx="8670028" cy="563606"/>
          </a:xfrm>
        </p:spPr>
        <p:txBody>
          <a:bodyPr/>
          <a:lstStyle/>
          <a:p>
            <a:r>
              <a:rPr lang="en-US" sz="2000" smtClean="0"/>
              <a:t>INDONESIA</a:t>
            </a:r>
            <a:r>
              <a:rPr lang="id-ID" sz="2000" smtClean="0"/>
              <a:t>N</a:t>
            </a:r>
            <a:r>
              <a:rPr lang="en-US" sz="2000" smtClean="0"/>
              <a:t> BANKING </a:t>
            </a:r>
            <a:r>
              <a:rPr lang="id-ID" sz="2000" smtClean="0"/>
              <a:t>PERFORMANCES WITHIN ASEAN BANKS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58267" y="6359564"/>
            <a:ext cx="3676650" cy="234872"/>
          </a:xfrm>
          <a:prstGeom prst="rect">
            <a:avLst/>
          </a:prstGeom>
          <a:noFill/>
        </p:spPr>
        <p:txBody>
          <a:bodyPr wrap="square" lIns="89216" tIns="44609" rIns="89216" bIns="44609" rtlCol="0">
            <a:spAutoFit/>
          </a:bodyPr>
          <a:lstStyle/>
          <a:p>
            <a:r>
              <a:rPr lang="en-US" sz="94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Source: Annual Reports 2013 from each banks </a:t>
            </a:r>
          </a:p>
        </p:txBody>
      </p:sp>
      <p:grpSp>
        <p:nvGrpSpPr>
          <p:cNvPr id="23" name="Group 31"/>
          <p:cNvGrpSpPr/>
          <p:nvPr/>
        </p:nvGrpSpPr>
        <p:grpSpPr>
          <a:xfrm>
            <a:off x="4330827" y="5231336"/>
            <a:ext cx="2499929" cy="1398064"/>
            <a:chOff x="5638800" y="4978409"/>
            <a:chExt cx="3438524" cy="1727191"/>
          </a:xfrm>
        </p:grpSpPr>
        <p:sp>
          <p:nvSpPr>
            <p:cNvPr id="24" name="Rectangle 23"/>
            <p:cNvSpPr/>
            <p:nvPr/>
          </p:nvSpPr>
          <p:spPr>
            <a:xfrm>
              <a:off x="8243455" y="6324600"/>
              <a:ext cx="685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8800" y="5017614"/>
              <a:ext cx="3438524" cy="165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tangle 25"/>
            <p:cNvSpPr/>
            <p:nvPr/>
          </p:nvSpPr>
          <p:spPr>
            <a:xfrm>
              <a:off x="7327293" y="5664963"/>
              <a:ext cx="533401" cy="9285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82185" y="4978409"/>
              <a:ext cx="2149160" cy="33541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98" b="1" dirty="0"/>
                <a:t>Loan to GDP Ratio</a:t>
              </a: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6534869" y="4854079"/>
            <a:ext cx="2673900" cy="1297516"/>
            <a:chOff x="5638800" y="2664813"/>
            <a:chExt cx="3429000" cy="1686257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8800" y="2667000"/>
              <a:ext cx="3429000" cy="168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29"/>
            <p:cNvSpPr/>
            <p:nvPr/>
          </p:nvSpPr>
          <p:spPr>
            <a:xfrm>
              <a:off x="7356765" y="3251265"/>
              <a:ext cx="533400" cy="10447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59810" y="2664813"/>
              <a:ext cx="2041575" cy="35284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98" b="1" dirty="0"/>
                <a:t>Deposit to GDP Ratio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76673" y="1022746"/>
            <a:ext cx="604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noProof="1">
                <a:latin typeface="Calibri" pitchFamily="34" charset="0"/>
                <a:cs typeface="Calibri" pitchFamily="34" charset="0"/>
              </a:rPr>
              <a:t>Small size, but very profitable compared to other ASEAN..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2693786112"/>
              </p:ext>
            </p:extLst>
          </p:nvPr>
        </p:nvGraphicFramePr>
        <p:xfrm>
          <a:off x="182842" y="4038600"/>
          <a:ext cx="4237232" cy="232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35729" y="3981688"/>
            <a:ext cx="426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alibri" pitchFamily="34" charset="0"/>
                <a:cs typeface="Calibri" pitchFamily="34" charset="0"/>
              </a:rPr>
              <a:t>The contribution of banking industry to GDP is still low, indicating high potential for improvement…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Page   </a:t>
            </a:r>
            <a:fld id="{183728F7-D3CC-4DB4-B91D-2782E4CB506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4508" y="1452990"/>
            <a:ext cx="4381554" cy="330577"/>
          </a:xfrm>
          <a:prstGeom prst="snip2Diag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PERFORMANCE OF MAJOR ASEAN </a:t>
            </a:r>
            <a:r>
              <a:rPr lang="en-US" sz="1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BANKS Q3 2014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22469"/>
              </p:ext>
            </p:extLst>
          </p:nvPr>
        </p:nvGraphicFramePr>
        <p:xfrm>
          <a:off x="434969" y="1777709"/>
          <a:ext cx="4311093" cy="2184691"/>
        </p:xfrm>
        <a:graphic>
          <a:graphicData uri="http://schemas.openxmlformats.org/drawingml/2006/table">
            <a:tbl>
              <a:tblPr/>
              <a:tblGrid>
                <a:gridCol w="624931"/>
                <a:gridCol w="1461754"/>
                <a:gridCol w="508436"/>
                <a:gridCol w="508436"/>
                <a:gridCol w="444882"/>
                <a:gridCol w="381327"/>
                <a:gridCol w="381327"/>
              </a:tblGrid>
              <a:tr h="1668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COUNTRY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Assets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Capital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ROE %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ROA %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NIM %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166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USD Miliar</a:t>
                      </a:r>
                    </a:p>
                  </a:txBody>
                  <a:tcPr marL="7944" marR="7944" marT="79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Singapura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DBS Group Holdings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332.9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39.65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11.41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OCBC Bank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391.58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Overseas Bank (UOB)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302.71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29.14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Malaysia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Malayan Banking (MayBank)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171.34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15.03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13.31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CIMB Group Holdings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89.64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11.54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2.86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Bank BHD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92.68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9.41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Thailand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Bangkok Bank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77.87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2.44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4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Indonesia</a:t>
                      </a:r>
                    </a:p>
                  </a:txBody>
                  <a:tcPr marL="7944" marR="7944" marT="7944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Mandiri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57.61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6.82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25.12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3.53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5.87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4" marR="7944" marT="7944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Rakyat Indonesia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56.22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6.75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31.67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4.84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8.78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6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4" marR="7944" marT="7944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Central Asia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43.15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25.37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3.86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6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4" marR="7944" marT="7944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Negara Indonesia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31.58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4.01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22.65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6.13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4845508" y="2057400"/>
            <a:ext cx="41754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400">
                <a:latin typeface="Calibri" panose="020F0502020204030204" pitchFamily="34" charset="0"/>
              </a:rPr>
              <a:t>Number of Banks in Indonesia is 119, but 10 largest account for 62% of total banking assets.</a:t>
            </a:r>
          </a:p>
          <a:p>
            <a:pPr marL="225425" indent="-225425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400">
                <a:latin typeface="Calibri" panose="020F0502020204030204" pitchFamily="34" charset="0"/>
              </a:rPr>
              <a:t>74% of banking outlets are concentrated in Java &amp; Sumatera</a:t>
            </a:r>
            <a:endParaRPr lang="id-ID" sz="1400">
              <a:latin typeface="Calibri" panose="020F0502020204030204" pitchFamily="34" charset="0"/>
            </a:endParaRPr>
          </a:p>
          <a:p>
            <a:pPr marL="225425" indent="-225425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400" smtClean="0">
                <a:latin typeface="Calibri" panose="020F0502020204030204" pitchFamily="34" charset="0"/>
              </a:rPr>
              <a:t>The high profits of the banking sector in Indonesia could be both opportunity and a challenge for the Indonesian financial sector</a:t>
            </a:r>
            <a:r>
              <a:rPr lang="id-ID" sz="140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70261" y="264876"/>
            <a:ext cx="8641507" cy="583017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Calibri" pitchFamily="34" charset="0"/>
                <a:ea typeface="PMingLiU" pitchFamily="18" charset="-120"/>
              </a:rPr>
              <a:t>BNI: </a:t>
            </a:r>
            <a:r>
              <a:rPr lang="id-ID" altLang="zh-TW" b="1" dirty="0" smtClean="0">
                <a:latin typeface="Calibri" pitchFamily="34" charset="0"/>
                <a:ea typeface="PMingLiU" pitchFamily="18" charset="-120"/>
              </a:rPr>
              <a:t>Value Creation – </a:t>
            </a:r>
            <a:r>
              <a:rPr lang="en-US" altLang="zh-TW" b="1" dirty="0" smtClean="0">
                <a:latin typeface="Calibri" pitchFamily="34" charset="0"/>
                <a:ea typeface="PMingLiU" pitchFamily="18" charset="-120"/>
              </a:rPr>
              <a:t>Delivered</a:t>
            </a:r>
            <a:r>
              <a:rPr lang="id-ID" altLang="zh-TW" b="1" dirty="0" smtClean="0">
                <a:latin typeface="Calibri" pitchFamily="34" charset="0"/>
                <a:ea typeface="PMingLiU" pitchFamily="18" charset="-120"/>
              </a:rPr>
              <a:t>!</a:t>
            </a:r>
            <a:endParaRPr lang="en-US" altLang="ko-KR" b="1" dirty="0" smtClean="0">
              <a:latin typeface="Calibri" pitchFamily="34" charset="0"/>
              <a:ea typeface="Gulim" pitchFamily="34" charset="-127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69357" y="1727915"/>
          <a:ext cx="7496640" cy="430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Brace 6"/>
          <p:cNvSpPr/>
          <p:nvPr/>
        </p:nvSpPr>
        <p:spPr>
          <a:xfrm>
            <a:off x="7497143" y="3386273"/>
            <a:ext cx="193025" cy="2014263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0263" tIns="35132" rIns="70263" bIns="35132" spcCol="0" rtlCol="0" anchor="ctr"/>
          <a:lstStyle/>
          <a:p>
            <a:pPr algn="ctr" defTabSz="39518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9679" y="4008157"/>
            <a:ext cx="1173387" cy="901947"/>
          </a:xfrm>
          <a:prstGeom prst="rect">
            <a:avLst/>
          </a:prstGeom>
          <a:noFill/>
        </p:spPr>
        <p:txBody>
          <a:bodyPr wrap="square" lIns="70263" tIns="35132" rIns="70263" bIns="35132" rtlCol="0">
            <a:spAutoFit/>
          </a:bodyPr>
          <a:lstStyle/>
          <a:p>
            <a:pPr defTabSz="39518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id-ID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OI Owned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60%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494605" y="2004309"/>
            <a:ext cx="195565" cy="1333484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155" tIns="40078" rIns="80155" bIns="40078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44492" y="2211603"/>
            <a:ext cx="1173387" cy="901947"/>
          </a:xfrm>
          <a:prstGeom prst="rect">
            <a:avLst/>
          </a:prstGeom>
          <a:noFill/>
        </p:spPr>
        <p:txBody>
          <a:bodyPr wrap="square" lIns="70263" tIns="35132" rIns="70263" bIns="35132" rtlCol="0">
            <a:spAutoFit/>
          </a:bodyPr>
          <a:lstStyle/>
          <a:p>
            <a:pPr defTabSz="39518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id-ID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ublic Owned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0%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357" y="5458118"/>
            <a:ext cx="2411962" cy="826935"/>
          </a:xfrm>
          <a:prstGeom prst="rect">
            <a:avLst/>
          </a:prstGeom>
          <a:solidFill>
            <a:schemeClr val="bg1"/>
          </a:solidFill>
        </p:spPr>
        <p:txBody>
          <a:bodyPr wrap="square" lIns="70263" tIns="35132" rIns="70263" bIns="35132" rtlCol="0">
            <a:spAutoFit/>
          </a:bodyPr>
          <a:lstStyle/>
          <a:p>
            <a:pPr algn="ctr" defTabSz="395180"/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BNI Recapitalized in 2000 with 61T investment by Government of Indonesia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120" y="995303"/>
            <a:ext cx="4247756" cy="1394119"/>
          </a:xfrm>
          <a:prstGeom prst="rect">
            <a:avLst/>
          </a:prstGeom>
        </p:spPr>
        <p:txBody>
          <a:bodyPr wrap="square" lIns="80155" tIns="40078" rIns="80155" bIns="40078">
            <a:spAutoFit/>
          </a:bodyPr>
          <a:lstStyle/>
          <a:p>
            <a:pPr marL="263489" indent="-263489" defTabSz="395180">
              <a:spcAft>
                <a:spcPts val="1052"/>
              </a:spcAft>
            </a:pP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7 Years of Market Capital Value Creation</a:t>
            </a:r>
            <a:endParaRPr lang="id-ID" b="1" u="sng" dirty="0" smtClean="0">
              <a:latin typeface="Calibri" pitchFamily="34" charset="0"/>
              <a:cs typeface="Calibri" pitchFamily="34" charset="0"/>
            </a:endParaRPr>
          </a:p>
          <a:p>
            <a:pPr marL="263489" indent="-263489" defTabSz="395180">
              <a:spcAft>
                <a:spcPts val="526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88 T in value created in +/- 7 years</a:t>
            </a:r>
          </a:p>
          <a:p>
            <a:pPr marL="263489" indent="-263489" defTabSz="395180">
              <a:spcAft>
                <a:spcPts val="526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ROI investment recovered in full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7</a:t>
            </a:r>
            <a:r>
              <a:rPr lang="id-ID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,4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 Plus value created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8438119">
            <a:off x="4112850" y="2709110"/>
            <a:ext cx="2822396" cy="320215"/>
          </a:xfrm>
          <a:prstGeom prst="rightArrow">
            <a:avLst>
              <a:gd name="adj1" fmla="val 50000"/>
              <a:gd name="adj2" fmla="val 54626"/>
            </a:avLst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 rot="18433608">
            <a:off x="4212193" y="2482697"/>
            <a:ext cx="2396340" cy="355445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r>
              <a:rPr lang="id-ID" dirty="0">
                <a:latin typeface="Calibri" pitchFamily="34" charset="0"/>
                <a:cs typeface="Calibri" pitchFamily="34" charset="0"/>
              </a:rPr>
              <a:t>Rp 88T value created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4930" y="5458117"/>
            <a:ext cx="1064709" cy="577562"/>
          </a:xfrm>
          <a:prstGeom prst="rect">
            <a:avLst/>
          </a:prstGeom>
          <a:solidFill>
            <a:schemeClr val="bg1"/>
          </a:solidFill>
        </p:spPr>
        <p:txBody>
          <a:bodyPr wrap="square" lIns="80155" tIns="40078" rIns="80155" bIns="40078" rtlCol="0">
            <a:noAutofit/>
          </a:bodyPr>
          <a:lstStyle/>
          <a:p>
            <a:pPr algn="ctr"/>
            <a:r>
              <a:rPr lang="id-ID" sz="1600" b="1" dirty="0">
                <a:latin typeface="Calibri" pitchFamily="34" charset="0"/>
                <a:cs typeface="Calibri" pitchFamily="34" charset="0"/>
              </a:rPr>
              <a:t>Feb 8, ‘08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767" y="5149352"/>
            <a:ext cx="761399" cy="250216"/>
          </a:xfrm>
          <a:prstGeom prst="rect">
            <a:avLst/>
          </a:prstGeom>
          <a:noFill/>
        </p:spPr>
        <p:txBody>
          <a:bodyPr wrap="none" lIns="80155" tIns="40078" rIns="80155" bIns="40078" rtlCol="0">
            <a:spAutoFit/>
          </a:bodyPr>
          <a:lstStyle/>
          <a:p>
            <a:r>
              <a:rPr lang="id-ID" sz="1100" b="1" dirty="0">
                <a:latin typeface="Calibri" pitchFamily="34" charset="0"/>
                <a:cs typeface="Calibri" pitchFamily="34" charset="0"/>
              </a:rPr>
              <a:t>Rp Trillion</a:t>
            </a:r>
          </a:p>
        </p:txBody>
      </p:sp>
      <p:sp>
        <p:nvSpPr>
          <p:cNvPr id="22" name="Oval 21"/>
          <p:cNvSpPr/>
          <p:nvPr/>
        </p:nvSpPr>
        <p:spPr>
          <a:xfrm>
            <a:off x="1638532" y="3164129"/>
            <a:ext cx="717070" cy="6703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id-ID" sz="2100" b="1" dirty="0">
                <a:latin typeface="Calibri" pitchFamily="34" charset="0"/>
                <a:cs typeface="Calibri" pitchFamily="34" charset="0"/>
              </a:rPr>
              <a:t>61</a:t>
            </a:r>
          </a:p>
        </p:txBody>
      </p:sp>
      <p:sp>
        <p:nvSpPr>
          <p:cNvPr id="23" name="Oval 22"/>
          <p:cNvSpPr/>
          <p:nvPr/>
        </p:nvSpPr>
        <p:spPr>
          <a:xfrm>
            <a:off x="4039969" y="3928483"/>
            <a:ext cx="717070" cy="6703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id-ID" sz="2100" b="1" dirty="0">
                <a:latin typeface="Calibri" pitchFamily="34" charset="0"/>
                <a:cs typeface="Calibri" pitchFamily="34" charset="0"/>
              </a:rPr>
              <a:t>26</a:t>
            </a:r>
          </a:p>
        </p:txBody>
      </p:sp>
      <p:sp>
        <p:nvSpPr>
          <p:cNvPr id="24" name="Oval 23"/>
          <p:cNvSpPr/>
          <p:nvPr/>
        </p:nvSpPr>
        <p:spPr>
          <a:xfrm>
            <a:off x="6397269" y="1287879"/>
            <a:ext cx="847446" cy="6703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id-ID" sz="2100" b="1" dirty="0">
                <a:latin typeface="Calibri" pitchFamily="34" charset="0"/>
                <a:cs typeface="Calibri" pitchFamily="34" charset="0"/>
              </a:rPr>
              <a:t>114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91212" y="5467398"/>
            <a:ext cx="1227338" cy="577562"/>
          </a:xfrm>
          <a:prstGeom prst="rect">
            <a:avLst/>
          </a:prstGeom>
          <a:solidFill>
            <a:schemeClr val="bg1"/>
          </a:solidFill>
        </p:spPr>
        <p:txBody>
          <a:bodyPr wrap="square" lIns="80155" tIns="40078" rIns="80155" bIns="40078" rtlCol="0">
            <a:noAutofit/>
          </a:bodyPr>
          <a:lstStyle/>
          <a:p>
            <a:pPr algn="ctr"/>
            <a:r>
              <a:rPr lang="id-ID" sz="1600" b="1" dirty="0">
                <a:latin typeface="Calibri" pitchFamily="34" charset="0"/>
                <a:cs typeface="Calibri" pitchFamily="34" charset="0"/>
              </a:rPr>
              <a:t>Dec 31, ‘14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</a:t>
            </a:r>
            <a:r>
              <a:rPr lang="id-ID" smtClean="0"/>
              <a:t>  </a:t>
            </a:r>
            <a:r>
              <a:rPr lang="en-US" smtClean="0"/>
              <a:t> </a:t>
            </a:r>
            <a:fld id="{A0F4CEFD-1087-45CC-A9F4-FE5F32CF12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70261" y="264876"/>
            <a:ext cx="8641507" cy="583017"/>
          </a:xfrm>
        </p:spPr>
        <p:txBody>
          <a:bodyPr/>
          <a:lstStyle/>
          <a:p>
            <a:r>
              <a:rPr lang="en-US" altLang="zh-TW" b="1" dirty="0" smtClean="0">
                <a:latin typeface="Calibri" pitchFamily="34" charset="0"/>
                <a:ea typeface="PMingLiU" pitchFamily="18" charset="-120"/>
              </a:rPr>
              <a:t>BNI </a:t>
            </a:r>
            <a:r>
              <a:rPr lang="id-ID" altLang="zh-TW" b="1" dirty="0" smtClean="0">
                <a:latin typeface="Calibri" pitchFamily="34" charset="0"/>
                <a:ea typeface="PMingLiU" pitchFamily="18" charset="-120"/>
              </a:rPr>
              <a:t>Market </a:t>
            </a:r>
            <a:r>
              <a:rPr lang="id-ID" altLang="zh-TW" dirty="0" smtClean="0">
                <a:ea typeface="PMingLiU" pitchFamily="18" charset="-120"/>
              </a:rPr>
              <a:t>Capitalization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id-ID" altLang="zh-TW" dirty="0" smtClean="0">
                <a:ea typeface="PMingLiU" pitchFamily="18" charset="-120"/>
              </a:rPr>
              <a:t>Growth </a:t>
            </a:r>
            <a:endParaRPr lang="en-US" altLang="ko-KR" b="1" dirty="0" smtClean="0"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97096" y="5075483"/>
            <a:ext cx="6599501" cy="6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921" tIns="27937" rIns="69841" bIns="27937" anchor="ctr">
            <a:noAutofit/>
          </a:bodyPr>
          <a:lstStyle/>
          <a:p>
            <a:pPr algn="ctr" defTabSz="698640" eaLnBrk="0" hangingPunct="0">
              <a:defRPr/>
            </a:pPr>
            <a:r>
              <a:rPr lang="en-US" altLang="zh-TW" sz="21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PMingLiU" pitchFamily="18" charset="-120"/>
              </a:rPr>
              <a:t>An Investment in BNI stock in 2008 would be worth almost</a:t>
            </a:r>
            <a:r>
              <a:rPr lang="id-ID" altLang="zh-TW" sz="21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PMingLiU" pitchFamily="18" charset="-120"/>
              </a:rPr>
              <a:t> 11</a:t>
            </a:r>
            <a:r>
              <a:rPr lang="en-US" altLang="zh-TW" sz="21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PMingLiU" pitchFamily="18" charset="-120"/>
              </a:rPr>
              <a:t> times the original amount today</a:t>
            </a:r>
            <a:endParaRPr lang="en-US" altLang="zh-TW" sz="2100" b="1" i="1" baseline="30000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1464" y="6054734"/>
            <a:ext cx="918437" cy="195355"/>
          </a:xfrm>
          <a:prstGeom prst="rect">
            <a:avLst/>
          </a:prstGeom>
          <a:noFill/>
        </p:spPr>
        <p:txBody>
          <a:bodyPr wrap="square" lIns="80125" tIns="40063" rIns="80125" bIns="40063" rtlCol="0">
            <a:spAutoFit/>
          </a:bodyPr>
          <a:lstStyle/>
          <a:p>
            <a:r>
              <a:rPr lang="id-ID" sz="7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Source: Bloomberg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</a:t>
            </a:r>
            <a:r>
              <a:rPr lang="id-ID" smtClean="0"/>
              <a:t>  </a:t>
            </a:r>
            <a:r>
              <a:rPr lang="en-US" smtClean="0"/>
              <a:t> </a:t>
            </a:r>
            <a:fld id="{A0F4CEFD-1087-45CC-A9F4-FE5F32CF12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0669" y="1143000"/>
            <a:ext cx="6185531" cy="37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2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70261" y="264876"/>
            <a:ext cx="8641507" cy="583017"/>
          </a:xfrm>
        </p:spPr>
        <p:txBody>
          <a:bodyPr/>
          <a:lstStyle/>
          <a:p>
            <a:r>
              <a:rPr lang="en-US" altLang="zh-TW" b="1" dirty="0" smtClean="0">
                <a:latin typeface="Calibri" pitchFamily="34" charset="0"/>
                <a:ea typeface="PMingLiU" pitchFamily="18" charset="-120"/>
              </a:rPr>
              <a:t>BNI Return On Asset </a:t>
            </a:r>
            <a:r>
              <a:rPr lang="id-ID" altLang="zh-TW" dirty="0" smtClean="0">
                <a:ea typeface="PMingLiU" pitchFamily="18" charset="-120"/>
              </a:rPr>
              <a:t>Growth </a:t>
            </a:r>
            <a:endParaRPr lang="en-US" altLang="ko-KR" b="1" dirty="0" smtClean="0"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97096" y="5075483"/>
            <a:ext cx="6599501" cy="6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921" tIns="27937" rIns="69841" bIns="27937" anchor="ctr">
            <a:noAutofit/>
          </a:bodyPr>
          <a:lstStyle/>
          <a:p>
            <a:pPr algn="ctr" defTabSz="698640" eaLnBrk="0" hangingPunct="0">
              <a:defRPr/>
            </a:pPr>
            <a:r>
              <a:rPr lang="en-US" altLang="zh-TW" sz="21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PMingLiU" pitchFamily="18" charset="-120"/>
              </a:rPr>
              <a:t>Our focus on quality assets growth is </a:t>
            </a:r>
            <a:r>
              <a:rPr lang="en-US" altLang="zh-TW" sz="21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PMingLiU" pitchFamily="18" charset="-120"/>
              </a:rPr>
              <a:t>demonstrated </a:t>
            </a:r>
            <a:r>
              <a:rPr lang="en-US" altLang="zh-TW" sz="21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PMingLiU" pitchFamily="18" charset="-120"/>
              </a:rPr>
              <a:t>by 420% increase in ROA</a:t>
            </a:r>
            <a:endParaRPr lang="en-US" altLang="zh-TW" sz="2100" b="1" i="1" baseline="30000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1464" y="6054734"/>
            <a:ext cx="918437" cy="195355"/>
          </a:xfrm>
          <a:prstGeom prst="rect">
            <a:avLst/>
          </a:prstGeom>
          <a:noFill/>
        </p:spPr>
        <p:txBody>
          <a:bodyPr wrap="square" lIns="80125" tIns="40063" rIns="80125" bIns="40063" rtlCol="0">
            <a:spAutoFit/>
          </a:bodyPr>
          <a:lstStyle/>
          <a:p>
            <a:r>
              <a:rPr lang="id-ID" sz="7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Source: Bloomberg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</a:t>
            </a:r>
            <a:r>
              <a:rPr lang="id-ID" smtClean="0"/>
              <a:t>  </a:t>
            </a:r>
            <a:r>
              <a:rPr lang="en-US" smtClean="0"/>
              <a:t> </a:t>
            </a:r>
            <a:fld id="{A0F4CEFD-1087-45CC-A9F4-FE5F32CF12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199" y="1295400"/>
            <a:ext cx="599932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3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09151"/>
              </p:ext>
            </p:extLst>
          </p:nvPr>
        </p:nvGraphicFramePr>
        <p:xfrm>
          <a:off x="457200" y="2598418"/>
          <a:ext cx="6518827" cy="162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261"/>
                <a:gridCol w="931261"/>
                <a:gridCol w="931261"/>
                <a:gridCol w="931261"/>
                <a:gridCol w="931261"/>
                <a:gridCol w="931261"/>
                <a:gridCol w="931261"/>
              </a:tblGrid>
              <a:tr h="2755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2009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2010</a:t>
                      </a:r>
                      <a:endParaRPr lang="en-US" sz="11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2011</a:t>
                      </a:r>
                      <a:endParaRPr lang="en-US" sz="11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2012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2013</a:t>
                      </a:r>
                      <a:endParaRPr lang="en-US" sz="11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2014</a:t>
                      </a:r>
                      <a:endParaRPr lang="en-US" sz="11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2015</a:t>
                      </a:r>
                      <a:endParaRPr lang="en-US" sz="11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1747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1747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1747"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Secodary Public</a:t>
                      </a:r>
                      <a:r>
                        <a:rPr lang="en-US" sz="1100" b="1" baseline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offering</a:t>
                      </a:r>
                    </a:p>
                    <a:p>
                      <a:pPr algn="ctr"/>
                      <a:r>
                        <a:rPr lang="en-US" sz="1100" b="1" baseline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Rp. 10 T</a:t>
                      </a:r>
                      <a:endParaRPr lang="en-US" sz="11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BNI Sec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– SBI Strategy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Partnership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Global bond U$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500 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Million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BNI Life -Sumitomo Strategy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Partnership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405064" y="2514600"/>
            <a:ext cx="7291135" cy="1355037"/>
          </a:xfrm>
          <a:prstGeom prst="rightArrow">
            <a:avLst>
              <a:gd name="adj1" fmla="val 47510"/>
              <a:gd name="adj2" fmla="val 3733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190646" y="2857499"/>
            <a:ext cx="5821435" cy="634555"/>
          </a:xfrm>
          <a:custGeom>
            <a:avLst/>
            <a:gdLst>
              <a:gd name="connsiteX0" fmla="*/ 0 w 5619638"/>
              <a:gd name="connsiteY0" fmla="*/ 0 h 634276"/>
              <a:gd name="connsiteX1" fmla="*/ 5619638 w 5619638"/>
              <a:gd name="connsiteY1" fmla="*/ 0 h 634276"/>
              <a:gd name="connsiteX2" fmla="*/ 5619638 w 5619638"/>
              <a:gd name="connsiteY2" fmla="*/ 634276 h 634276"/>
              <a:gd name="connsiteX3" fmla="*/ 0 w 5619638"/>
              <a:gd name="connsiteY3" fmla="*/ 634276 h 634276"/>
              <a:gd name="connsiteX4" fmla="*/ 0 w 5619638"/>
              <a:gd name="connsiteY4" fmla="*/ 0 h 634276"/>
              <a:gd name="connsiteX0" fmla="*/ 0 w 5619638"/>
              <a:gd name="connsiteY0" fmla="*/ 279 h 634555"/>
              <a:gd name="connsiteX1" fmla="*/ 2790935 w 5619638"/>
              <a:gd name="connsiteY1" fmla="*/ 0 h 634555"/>
              <a:gd name="connsiteX2" fmla="*/ 5619638 w 5619638"/>
              <a:gd name="connsiteY2" fmla="*/ 279 h 634555"/>
              <a:gd name="connsiteX3" fmla="*/ 5619638 w 5619638"/>
              <a:gd name="connsiteY3" fmla="*/ 634555 h 634555"/>
              <a:gd name="connsiteX4" fmla="*/ 0 w 5619638"/>
              <a:gd name="connsiteY4" fmla="*/ 634555 h 634555"/>
              <a:gd name="connsiteX5" fmla="*/ 0 w 5619638"/>
              <a:gd name="connsiteY5" fmla="*/ 279 h 634555"/>
              <a:gd name="connsiteX0" fmla="*/ 1813560 w 5619638"/>
              <a:gd name="connsiteY0" fmla="*/ 442239 h 634555"/>
              <a:gd name="connsiteX1" fmla="*/ 2790935 w 5619638"/>
              <a:gd name="connsiteY1" fmla="*/ 0 h 634555"/>
              <a:gd name="connsiteX2" fmla="*/ 5619638 w 5619638"/>
              <a:gd name="connsiteY2" fmla="*/ 279 h 634555"/>
              <a:gd name="connsiteX3" fmla="*/ 5619638 w 5619638"/>
              <a:gd name="connsiteY3" fmla="*/ 634555 h 634555"/>
              <a:gd name="connsiteX4" fmla="*/ 0 w 5619638"/>
              <a:gd name="connsiteY4" fmla="*/ 634555 h 634555"/>
              <a:gd name="connsiteX5" fmla="*/ 1813560 w 5619638"/>
              <a:gd name="connsiteY5" fmla="*/ 442239 h 634555"/>
              <a:gd name="connsiteX0" fmla="*/ 1937556 w 5743634"/>
              <a:gd name="connsiteY0" fmla="*/ 442239 h 634555"/>
              <a:gd name="connsiteX1" fmla="*/ 2914931 w 5743634"/>
              <a:gd name="connsiteY1" fmla="*/ 0 h 634555"/>
              <a:gd name="connsiteX2" fmla="*/ 5743634 w 5743634"/>
              <a:gd name="connsiteY2" fmla="*/ 279 h 634555"/>
              <a:gd name="connsiteX3" fmla="*/ 5743634 w 5743634"/>
              <a:gd name="connsiteY3" fmla="*/ 634555 h 634555"/>
              <a:gd name="connsiteX4" fmla="*/ 123996 w 5743634"/>
              <a:gd name="connsiteY4" fmla="*/ 634555 h 634555"/>
              <a:gd name="connsiteX5" fmla="*/ 1937556 w 5743634"/>
              <a:gd name="connsiteY5" fmla="*/ 442239 h 634555"/>
              <a:gd name="connsiteX0" fmla="*/ 1937921 w 5743999"/>
              <a:gd name="connsiteY0" fmla="*/ 442239 h 634555"/>
              <a:gd name="connsiteX1" fmla="*/ 2915296 w 5743999"/>
              <a:gd name="connsiteY1" fmla="*/ 0 h 634555"/>
              <a:gd name="connsiteX2" fmla="*/ 5743999 w 5743999"/>
              <a:gd name="connsiteY2" fmla="*/ 279 h 634555"/>
              <a:gd name="connsiteX3" fmla="*/ 5743999 w 5743999"/>
              <a:gd name="connsiteY3" fmla="*/ 634555 h 634555"/>
              <a:gd name="connsiteX4" fmla="*/ 124361 w 5743999"/>
              <a:gd name="connsiteY4" fmla="*/ 634555 h 634555"/>
              <a:gd name="connsiteX5" fmla="*/ 1937921 w 5743999"/>
              <a:gd name="connsiteY5" fmla="*/ 442239 h 634555"/>
              <a:gd name="connsiteX0" fmla="*/ 1836876 w 5749634"/>
              <a:gd name="connsiteY0" fmla="*/ 381279 h 634555"/>
              <a:gd name="connsiteX1" fmla="*/ 2920931 w 5749634"/>
              <a:gd name="connsiteY1" fmla="*/ 0 h 634555"/>
              <a:gd name="connsiteX2" fmla="*/ 5749634 w 5749634"/>
              <a:gd name="connsiteY2" fmla="*/ 279 h 634555"/>
              <a:gd name="connsiteX3" fmla="*/ 5749634 w 5749634"/>
              <a:gd name="connsiteY3" fmla="*/ 634555 h 634555"/>
              <a:gd name="connsiteX4" fmla="*/ 129996 w 5749634"/>
              <a:gd name="connsiteY4" fmla="*/ 634555 h 634555"/>
              <a:gd name="connsiteX5" fmla="*/ 1836876 w 5749634"/>
              <a:gd name="connsiteY5" fmla="*/ 381279 h 634555"/>
              <a:gd name="connsiteX0" fmla="*/ 1830780 w 5743538"/>
              <a:gd name="connsiteY0" fmla="*/ 381279 h 634555"/>
              <a:gd name="connsiteX1" fmla="*/ 2914835 w 5743538"/>
              <a:gd name="connsiteY1" fmla="*/ 0 h 634555"/>
              <a:gd name="connsiteX2" fmla="*/ 5743538 w 5743538"/>
              <a:gd name="connsiteY2" fmla="*/ 279 h 634555"/>
              <a:gd name="connsiteX3" fmla="*/ 5743538 w 5743538"/>
              <a:gd name="connsiteY3" fmla="*/ 634555 h 634555"/>
              <a:gd name="connsiteX4" fmla="*/ 123900 w 5743538"/>
              <a:gd name="connsiteY4" fmla="*/ 634555 h 634555"/>
              <a:gd name="connsiteX5" fmla="*/ 1830780 w 5743538"/>
              <a:gd name="connsiteY5" fmla="*/ 381279 h 634555"/>
              <a:gd name="connsiteX0" fmla="*/ 1831145 w 5743903"/>
              <a:gd name="connsiteY0" fmla="*/ 381279 h 634555"/>
              <a:gd name="connsiteX1" fmla="*/ 2915200 w 5743903"/>
              <a:gd name="connsiteY1" fmla="*/ 0 h 634555"/>
              <a:gd name="connsiteX2" fmla="*/ 5743903 w 5743903"/>
              <a:gd name="connsiteY2" fmla="*/ 279 h 634555"/>
              <a:gd name="connsiteX3" fmla="*/ 5743903 w 5743903"/>
              <a:gd name="connsiteY3" fmla="*/ 634555 h 634555"/>
              <a:gd name="connsiteX4" fmla="*/ 124265 w 5743903"/>
              <a:gd name="connsiteY4" fmla="*/ 634555 h 634555"/>
              <a:gd name="connsiteX5" fmla="*/ 1831145 w 5743903"/>
              <a:gd name="connsiteY5" fmla="*/ 381279 h 634555"/>
              <a:gd name="connsiteX0" fmla="*/ 1820732 w 5733490"/>
              <a:gd name="connsiteY0" fmla="*/ 381279 h 634555"/>
              <a:gd name="connsiteX1" fmla="*/ 2904787 w 5733490"/>
              <a:gd name="connsiteY1" fmla="*/ 0 h 634555"/>
              <a:gd name="connsiteX2" fmla="*/ 5733490 w 5733490"/>
              <a:gd name="connsiteY2" fmla="*/ 279 h 634555"/>
              <a:gd name="connsiteX3" fmla="*/ 5733490 w 5733490"/>
              <a:gd name="connsiteY3" fmla="*/ 634555 h 634555"/>
              <a:gd name="connsiteX4" fmla="*/ 113852 w 5733490"/>
              <a:gd name="connsiteY4" fmla="*/ 634555 h 634555"/>
              <a:gd name="connsiteX5" fmla="*/ 1820732 w 5733490"/>
              <a:gd name="connsiteY5" fmla="*/ 381279 h 634555"/>
              <a:gd name="connsiteX0" fmla="*/ 1793391 w 5734724"/>
              <a:gd name="connsiteY0" fmla="*/ 340004 h 634555"/>
              <a:gd name="connsiteX1" fmla="*/ 2906021 w 5734724"/>
              <a:gd name="connsiteY1" fmla="*/ 0 h 634555"/>
              <a:gd name="connsiteX2" fmla="*/ 5734724 w 5734724"/>
              <a:gd name="connsiteY2" fmla="*/ 279 h 634555"/>
              <a:gd name="connsiteX3" fmla="*/ 5734724 w 5734724"/>
              <a:gd name="connsiteY3" fmla="*/ 634555 h 634555"/>
              <a:gd name="connsiteX4" fmla="*/ 115086 w 5734724"/>
              <a:gd name="connsiteY4" fmla="*/ 634555 h 634555"/>
              <a:gd name="connsiteX5" fmla="*/ 1793391 w 5734724"/>
              <a:gd name="connsiteY5" fmla="*/ 340004 h 634555"/>
              <a:gd name="connsiteX0" fmla="*/ 1605833 w 5744016"/>
              <a:gd name="connsiteY0" fmla="*/ 381279 h 634555"/>
              <a:gd name="connsiteX1" fmla="*/ 2915313 w 5744016"/>
              <a:gd name="connsiteY1" fmla="*/ 0 h 634555"/>
              <a:gd name="connsiteX2" fmla="*/ 5744016 w 5744016"/>
              <a:gd name="connsiteY2" fmla="*/ 279 h 634555"/>
              <a:gd name="connsiteX3" fmla="*/ 5744016 w 5744016"/>
              <a:gd name="connsiteY3" fmla="*/ 634555 h 634555"/>
              <a:gd name="connsiteX4" fmla="*/ 124378 w 5744016"/>
              <a:gd name="connsiteY4" fmla="*/ 634555 h 634555"/>
              <a:gd name="connsiteX5" fmla="*/ 1605833 w 5744016"/>
              <a:gd name="connsiteY5" fmla="*/ 381279 h 634555"/>
              <a:gd name="connsiteX0" fmla="*/ 1606918 w 5745101"/>
              <a:gd name="connsiteY0" fmla="*/ 381279 h 634555"/>
              <a:gd name="connsiteX1" fmla="*/ 2916398 w 5745101"/>
              <a:gd name="connsiteY1" fmla="*/ 0 h 634555"/>
              <a:gd name="connsiteX2" fmla="*/ 5745101 w 5745101"/>
              <a:gd name="connsiteY2" fmla="*/ 279 h 634555"/>
              <a:gd name="connsiteX3" fmla="*/ 5745101 w 5745101"/>
              <a:gd name="connsiteY3" fmla="*/ 634555 h 634555"/>
              <a:gd name="connsiteX4" fmla="*/ 125463 w 5745101"/>
              <a:gd name="connsiteY4" fmla="*/ 634555 h 634555"/>
              <a:gd name="connsiteX5" fmla="*/ 1606918 w 5745101"/>
              <a:gd name="connsiteY5" fmla="*/ 381279 h 634555"/>
              <a:gd name="connsiteX0" fmla="*/ 1606918 w 5745101"/>
              <a:gd name="connsiteY0" fmla="*/ 381279 h 634555"/>
              <a:gd name="connsiteX1" fmla="*/ 2916398 w 5745101"/>
              <a:gd name="connsiteY1" fmla="*/ 0 h 634555"/>
              <a:gd name="connsiteX2" fmla="*/ 5745101 w 5745101"/>
              <a:gd name="connsiteY2" fmla="*/ 279 h 634555"/>
              <a:gd name="connsiteX3" fmla="*/ 5745101 w 5745101"/>
              <a:gd name="connsiteY3" fmla="*/ 634555 h 634555"/>
              <a:gd name="connsiteX4" fmla="*/ 125463 w 5745101"/>
              <a:gd name="connsiteY4" fmla="*/ 634555 h 634555"/>
              <a:gd name="connsiteX5" fmla="*/ 1606918 w 5745101"/>
              <a:gd name="connsiteY5" fmla="*/ 381279 h 634555"/>
              <a:gd name="connsiteX0" fmla="*/ 818094 w 5813527"/>
              <a:gd name="connsiteY0" fmla="*/ 495579 h 634555"/>
              <a:gd name="connsiteX1" fmla="*/ 2984824 w 5813527"/>
              <a:gd name="connsiteY1" fmla="*/ 0 h 634555"/>
              <a:gd name="connsiteX2" fmla="*/ 5813527 w 5813527"/>
              <a:gd name="connsiteY2" fmla="*/ 279 h 634555"/>
              <a:gd name="connsiteX3" fmla="*/ 5813527 w 5813527"/>
              <a:gd name="connsiteY3" fmla="*/ 634555 h 634555"/>
              <a:gd name="connsiteX4" fmla="*/ 193889 w 5813527"/>
              <a:gd name="connsiteY4" fmla="*/ 634555 h 634555"/>
              <a:gd name="connsiteX5" fmla="*/ 818094 w 5813527"/>
              <a:gd name="connsiteY5" fmla="*/ 495579 h 634555"/>
              <a:gd name="connsiteX0" fmla="*/ 1629510 w 5743880"/>
              <a:gd name="connsiteY0" fmla="*/ 366991 h 634555"/>
              <a:gd name="connsiteX1" fmla="*/ 2915177 w 5743880"/>
              <a:gd name="connsiteY1" fmla="*/ 0 h 634555"/>
              <a:gd name="connsiteX2" fmla="*/ 5743880 w 5743880"/>
              <a:gd name="connsiteY2" fmla="*/ 279 h 634555"/>
              <a:gd name="connsiteX3" fmla="*/ 5743880 w 5743880"/>
              <a:gd name="connsiteY3" fmla="*/ 634555 h 634555"/>
              <a:gd name="connsiteX4" fmla="*/ 124242 w 5743880"/>
              <a:gd name="connsiteY4" fmla="*/ 634555 h 634555"/>
              <a:gd name="connsiteX5" fmla="*/ 1629510 w 5743880"/>
              <a:gd name="connsiteY5" fmla="*/ 366991 h 634555"/>
              <a:gd name="connsiteX0" fmla="*/ 1666855 w 5781225"/>
              <a:gd name="connsiteY0" fmla="*/ 366991 h 634555"/>
              <a:gd name="connsiteX1" fmla="*/ 2952522 w 5781225"/>
              <a:gd name="connsiteY1" fmla="*/ 0 h 634555"/>
              <a:gd name="connsiteX2" fmla="*/ 5781225 w 5781225"/>
              <a:gd name="connsiteY2" fmla="*/ 279 h 634555"/>
              <a:gd name="connsiteX3" fmla="*/ 5781225 w 5781225"/>
              <a:gd name="connsiteY3" fmla="*/ 634555 h 634555"/>
              <a:gd name="connsiteX4" fmla="*/ 161587 w 5781225"/>
              <a:gd name="connsiteY4" fmla="*/ 634555 h 634555"/>
              <a:gd name="connsiteX5" fmla="*/ 1666855 w 5781225"/>
              <a:gd name="connsiteY5" fmla="*/ 366991 h 634555"/>
              <a:gd name="connsiteX0" fmla="*/ 1666855 w 5781225"/>
              <a:gd name="connsiteY0" fmla="*/ 366991 h 634555"/>
              <a:gd name="connsiteX1" fmla="*/ 2952522 w 5781225"/>
              <a:gd name="connsiteY1" fmla="*/ 0 h 634555"/>
              <a:gd name="connsiteX2" fmla="*/ 5781225 w 5781225"/>
              <a:gd name="connsiteY2" fmla="*/ 279 h 634555"/>
              <a:gd name="connsiteX3" fmla="*/ 5781225 w 5781225"/>
              <a:gd name="connsiteY3" fmla="*/ 634555 h 634555"/>
              <a:gd name="connsiteX4" fmla="*/ 161587 w 5781225"/>
              <a:gd name="connsiteY4" fmla="*/ 634555 h 634555"/>
              <a:gd name="connsiteX5" fmla="*/ 1666855 w 5781225"/>
              <a:gd name="connsiteY5" fmla="*/ 366991 h 634555"/>
              <a:gd name="connsiteX0" fmla="*/ 1666855 w 5781225"/>
              <a:gd name="connsiteY0" fmla="*/ 366991 h 634555"/>
              <a:gd name="connsiteX1" fmla="*/ 2952522 w 5781225"/>
              <a:gd name="connsiteY1" fmla="*/ 0 h 634555"/>
              <a:gd name="connsiteX2" fmla="*/ 5781225 w 5781225"/>
              <a:gd name="connsiteY2" fmla="*/ 279 h 634555"/>
              <a:gd name="connsiteX3" fmla="*/ 5781225 w 5781225"/>
              <a:gd name="connsiteY3" fmla="*/ 634555 h 634555"/>
              <a:gd name="connsiteX4" fmla="*/ 161587 w 5781225"/>
              <a:gd name="connsiteY4" fmla="*/ 634555 h 634555"/>
              <a:gd name="connsiteX5" fmla="*/ 1666855 w 5781225"/>
              <a:gd name="connsiteY5" fmla="*/ 366991 h 634555"/>
              <a:gd name="connsiteX0" fmla="*/ 1666855 w 5781225"/>
              <a:gd name="connsiteY0" fmla="*/ 366991 h 634555"/>
              <a:gd name="connsiteX1" fmla="*/ 2952522 w 5781225"/>
              <a:gd name="connsiteY1" fmla="*/ 0 h 634555"/>
              <a:gd name="connsiteX2" fmla="*/ 5781225 w 5781225"/>
              <a:gd name="connsiteY2" fmla="*/ 279 h 634555"/>
              <a:gd name="connsiteX3" fmla="*/ 5781225 w 5781225"/>
              <a:gd name="connsiteY3" fmla="*/ 634555 h 634555"/>
              <a:gd name="connsiteX4" fmla="*/ 161587 w 5781225"/>
              <a:gd name="connsiteY4" fmla="*/ 634555 h 634555"/>
              <a:gd name="connsiteX5" fmla="*/ 1666855 w 5781225"/>
              <a:gd name="connsiteY5" fmla="*/ 366991 h 634555"/>
              <a:gd name="connsiteX0" fmla="*/ 1666855 w 5781225"/>
              <a:gd name="connsiteY0" fmla="*/ 366991 h 634555"/>
              <a:gd name="connsiteX1" fmla="*/ 2952522 w 5781225"/>
              <a:gd name="connsiteY1" fmla="*/ 0 h 634555"/>
              <a:gd name="connsiteX2" fmla="*/ 5781225 w 5781225"/>
              <a:gd name="connsiteY2" fmla="*/ 279 h 634555"/>
              <a:gd name="connsiteX3" fmla="*/ 5781225 w 5781225"/>
              <a:gd name="connsiteY3" fmla="*/ 634555 h 634555"/>
              <a:gd name="connsiteX4" fmla="*/ 161587 w 5781225"/>
              <a:gd name="connsiteY4" fmla="*/ 634555 h 634555"/>
              <a:gd name="connsiteX5" fmla="*/ 1666855 w 5781225"/>
              <a:gd name="connsiteY5" fmla="*/ 366991 h 634555"/>
              <a:gd name="connsiteX0" fmla="*/ 1666855 w 5781225"/>
              <a:gd name="connsiteY0" fmla="*/ 366991 h 634555"/>
              <a:gd name="connsiteX1" fmla="*/ 2952522 w 5781225"/>
              <a:gd name="connsiteY1" fmla="*/ 0 h 634555"/>
              <a:gd name="connsiteX2" fmla="*/ 5781225 w 5781225"/>
              <a:gd name="connsiteY2" fmla="*/ 279 h 634555"/>
              <a:gd name="connsiteX3" fmla="*/ 5781225 w 5781225"/>
              <a:gd name="connsiteY3" fmla="*/ 634555 h 634555"/>
              <a:gd name="connsiteX4" fmla="*/ 161587 w 5781225"/>
              <a:gd name="connsiteY4" fmla="*/ 634555 h 634555"/>
              <a:gd name="connsiteX5" fmla="*/ 1666855 w 5781225"/>
              <a:gd name="connsiteY5" fmla="*/ 366991 h 634555"/>
              <a:gd name="connsiteX0" fmla="*/ 1707065 w 5821435"/>
              <a:gd name="connsiteY0" fmla="*/ 366991 h 634555"/>
              <a:gd name="connsiteX1" fmla="*/ 2992732 w 5821435"/>
              <a:gd name="connsiteY1" fmla="*/ 0 h 634555"/>
              <a:gd name="connsiteX2" fmla="*/ 5821435 w 5821435"/>
              <a:gd name="connsiteY2" fmla="*/ 279 h 634555"/>
              <a:gd name="connsiteX3" fmla="*/ 5821435 w 5821435"/>
              <a:gd name="connsiteY3" fmla="*/ 634555 h 634555"/>
              <a:gd name="connsiteX4" fmla="*/ 201797 w 5821435"/>
              <a:gd name="connsiteY4" fmla="*/ 634555 h 634555"/>
              <a:gd name="connsiteX5" fmla="*/ 1707065 w 5821435"/>
              <a:gd name="connsiteY5" fmla="*/ 366991 h 634555"/>
              <a:gd name="connsiteX0" fmla="*/ 1707065 w 5821435"/>
              <a:gd name="connsiteY0" fmla="*/ 366991 h 634555"/>
              <a:gd name="connsiteX1" fmla="*/ 2992732 w 5821435"/>
              <a:gd name="connsiteY1" fmla="*/ 0 h 634555"/>
              <a:gd name="connsiteX2" fmla="*/ 5821435 w 5821435"/>
              <a:gd name="connsiteY2" fmla="*/ 279 h 634555"/>
              <a:gd name="connsiteX3" fmla="*/ 5821435 w 5821435"/>
              <a:gd name="connsiteY3" fmla="*/ 634555 h 634555"/>
              <a:gd name="connsiteX4" fmla="*/ 201797 w 5821435"/>
              <a:gd name="connsiteY4" fmla="*/ 634555 h 634555"/>
              <a:gd name="connsiteX5" fmla="*/ 1707065 w 5821435"/>
              <a:gd name="connsiteY5" fmla="*/ 366991 h 63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1435" h="634555">
                <a:moveTo>
                  <a:pt x="1707065" y="366991"/>
                </a:moveTo>
                <a:cubicBezTo>
                  <a:pt x="2695779" y="134232"/>
                  <a:pt x="2577460" y="168910"/>
                  <a:pt x="2992732" y="0"/>
                </a:cubicBezTo>
                <a:lnTo>
                  <a:pt x="5821435" y="279"/>
                </a:lnTo>
                <a:lnTo>
                  <a:pt x="5821435" y="634555"/>
                </a:lnTo>
                <a:lnTo>
                  <a:pt x="201797" y="634555"/>
                </a:lnTo>
                <a:cubicBezTo>
                  <a:pt x="-483931" y="589961"/>
                  <a:pt x="718351" y="599750"/>
                  <a:pt x="1707065" y="3669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78217" tIns="39109" rIns="78217" bIns="39109" anchor="ctr"/>
          <a:lstStyle/>
          <a:p>
            <a:pPr algn="ctr">
              <a:spcBef>
                <a:spcPct val="20000"/>
              </a:spcBef>
              <a:defRPr/>
            </a:pPr>
            <a:endParaRPr lang="en-US" altLang="zh-CN" sz="154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7471" y="2468739"/>
            <a:ext cx="1093188" cy="1400898"/>
            <a:chOff x="7891849" y="3584007"/>
            <a:chExt cx="840709" cy="1077351"/>
          </a:xfrm>
        </p:grpSpPr>
        <p:sp>
          <p:nvSpPr>
            <p:cNvPr id="49" name="Teardrop 48"/>
            <p:cNvSpPr/>
            <p:nvPr/>
          </p:nvSpPr>
          <p:spPr>
            <a:xfrm rot="19043648">
              <a:off x="7891849" y="3584007"/>
              <a:ext cx="840709" cy="1073755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ardrop 49"/>
            <p:cNvSpPr/>
            <p:nvPr/>
          </p:nvSpPr>
          <p:spPr>
            <a:xfrm rot="19043648">
              <a:off x="7947722" y="3670340"/>
              <a:ext cx="748886" cy="991018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4783076" y="409711"/>
            <a:ext cx="3727939" cy="34449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89062" tIns="44532" rIns="89062" bIns="44532">
            <a:spAutoFit/>
          </a:bodyPr>
          <a:lstStyle/>
          <a:p>
            <a:pPr algn="ctr" eaLnBrk="0" hangingPunct="0">
              <a:defRPr/>
            </a:pPr>
            <a:endParaRPr lang="en-AU" sz="2481" baseline="30000" dirty="0">
              <a:effectLst>
                <a:outerShdw blurRad="38100" dist="38100" dir="2700000" algn="tl">
                  <a:srgbClr val="C0C0C0"/>
                </a:outerShdw>
              </a:effectLst>
              <a:latin typeface="Univers 55" pitchFamily="2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THE BNI TRANSFORMATION </a:t>
            </a:r>
            <a:r>
              <a:rPr lang="en-US" sz="2000" smtClean="0"/>
              <a:t>IN </a:t>
            </a:r>
            <a:r>
              <a:rPr lang="en-US" sz="2000"/>
              <a:t>FACING ASEAN ECONOMIC COMMUNITY</a:t>
            </a:r>
            <a:endParaRPr lang="en-US" sz="2000" b="1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14555" y="5164029"/>
            <a:ext cx="4980289" cy="102733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89059" tIns="44532" rIns="89059" bIns="44532" anchor="ctr"/>
          <a:lstStyle/>
          <a:p>
            <a:pPr marL="161925" indent="-161925">
              <a:buClr>
                <a:srgbClr val="425706"/>
              </a:buClr>
              <a:buSzPct val="105000"/>
              <a:buFont typeface="Wingdings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ea typeface="LF_Kai"/>
                <a:cs typeface="Calibri" pitchFamily="34" charset="0"/>
              </a:rPr>
              <a:t>Sustainable profit growth, above the average of peers group.</a:t>
            </a:r>
          </a:p>
          <a:p>
            <a:pPr marL="161925" indent="-161925">
              <a:buClr>
                <a:srgbClr val="425706"/>
              </a:buClr>
              <a:buSzPct val="105000"/>
              <a:buFont typeface="Wingdings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ea typeface="LF_Kai"/>
                <a:cs typeface="Calibri" pitchFamily="34" charset="0"/>
              </a:rPr>
              <a:t>Strong assets growth and quality, above the average of peers group.</a:t>
            </a:r>
          </a:p>
          <a:p>
            <a:pPr marL="161925" indent="-161925">
              <a:buClr>
                <a:srgbClr val="425706"/>
              </a:buClr>
              <a:buSzPct val="105000"/>
              <a:buFont typeface="Wingdings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ea typeface="LF_Kai"/>
                <a:cs typeface="Calibri" pitchFamily="34" charset="0"/>
              </a:rPr>
              <a:t>Sustainable service quality 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ea typeface="LF_Kai"/>
                <a:cs typeface="Calibri" pitchFamily="34" charset="0"/>
              </a:rPr>
              <a:t>improvement</a:t>
            </a:r>
            <a:r>
              <a:rPr lang="en-US" sz="1400" smtClean="0">
                <a:solidFill>
                  <a:schemeClr val="bg1"/>
                </a:solidFill>
                <a:latin typeface="Calibri" pitchFamily="34" charset="0"/>
                <a:ea typeface="LF_Kai"/>
                <a:cs typeface="Calibri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Calibri" pitchFamily="34" charset="0"/>
              <a:ea typeface="LF_Kai"/>
              <a:cs typeface="Calibri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36142" y="4876800"/>
            <a:ext cx="5077752" cy="3026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89059" tIns="44532" rIns="89059" bIns="44532" anchor="ctr"/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ea typeface="LF_Kai"/>
                <a:cs typeface="Calibri" pitchFamily="34" charset="0"/>
              </a:rPr>
              <a:t>“Sustainable financial growth” 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6079556" y="4495800"/>
            <a:ext cx="2689775" cy="1536770"/>
            <a:chOff x="7027423" y="4137181"/>
            <a:chExt cx="3144142" cy="1796366"/>
          </a:xfrm>
        </p:grpSpPr>
        <p:sp>
          <p:nvSpPr>
            <p:cNvPr id="41" name="TextBox 40"/>
            <p:cNvSpPr txBox="1"/>
            <p:nvPr/>
          </p:nvSpPr>
          <p:spPr>
            <a:xfrm>
              <a:off x="7530644" y="4137181"/>
              <a:ext cx="2338970" cy="382300"/>
            </a:xfrm>
            <a:prstGeom prst="rect">
              <a:avLst/>
            </a:prstGeom>
            <a:noFill/>
          </p:spPr>
          <p:txBody>
            <a:bodyPr wrap="square" lIns="89194" tIns="44597" rIns="89194" bIns="44597" rtlCol="0">
              <a:spAutoFit/>
            </a:bodyPr>
            <a:lstStyle/>
            <a:p>
              <a:pPr algn="ctr"/>
              <a:r>
                <a:rPr lang="en-US" sz="1540" b="1" dirty="0">
                  <a:latin typeface="Calibri" pitchFamily="34" charset="0"/>
                  <a:cs typeface="Calibri" pitchFamily="34" charset="0"/>
                </a:rPr>
                <a:t>BNI Business Focus</a:t>
              </a: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7027423" y="4519481"/>
              <a:ext cx="3144142" cy="1414066"/>
              <a:chOff x="7027423" y="4519481"/>
              <a:chExt cx="3144142" cy="141406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27423" y="4981881"/>
                <a:ext cx="1514224" cy="951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9194" tIns="44597" rIns="89194" bIns="44597" rtlCol="0" anchor="ctr"/>
              <a:lstStyle/>
              <a:p>
                <a:pPr algn="ctr"/>
                <a:r>
                  <a:rPr lang="en-US" sz="1198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Business Banking:</a:t>
                </a:r>
              </a:p>
              <a:p>
                <a:pPr algn="ctr"/>
                <a:r>
                  <a:rPr lang="en-US" sz="1198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Focus on 8 leading industries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657341" y="4981880"/>
                <a:ext cx="1514224" cy="951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9194" tIns="44597" rIns="89194" bIns="44597" rtlCol="0" anchor="ctr"/>
              <a:lstStyle/>
              <a:p>
                <a:pPr algn="ctr"/>
                <a:r>
                  <a:rPr lang="en-US" sz="1198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Consumer &amp; Retail:</a:t>
                </a:r>
              </a:p>
              <a:p>
                <a:pPr algn="ctr"/>
                <a:r>
                  <a:rPr lang="en-US" sz="1198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To be a lifetime banking partner</a:t>
                </a:r>
              </a:p>
            </p:txBody>
          </p:sp>
          <p:cxnSp>
            <p:nvCxnSpPr>
              <p:cNvPr id="42" name="Elbow Connector 41"/>
              <p:cNvCxnSpPr>
                <a:stCxn id="41" idx="2"/>
                <a:endCxn id="39" idx="0"/>
              </p:cNvCxnSpPr>
              <p:nvPr/>
            </p:nvCxnSpPr>
            <p:spPr>
              <a:xfrm rot="5400000">
                <a:off x="8011133" y="4292884"/>
                <a:ext cx="462399" cy="915593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stCxn id="41" idx="2"/>
                <a:endCxn id="40" idx="0"/>
              </p:cNvCxnSpPr>
              <p:nvPr/>
            </p:nvCxnSpPr>
            <p:spPr>
              <a:xfrm rot="16200000" flipH="1">
                <a:off x="8826092" y="4393518"/>
                <a:ext cx="462399" cy="714325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269581" y="1017043"/>
            <a:ext cx="8715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In the face of rapid competition and in order to strengthen the position of BNI, the company has already implemented what so called as “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BNI-Reformation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” that consist of two stages, those are </a:t>
            </a:r>
            <a:r>
              <a:rPr lang="en-US" sz="1600">
                <a:latin typeface="Calibri" pitchFamily="34" charset="0"/>
                <a:cs typeface="Calibri" pitchFamily="34" charset="0"/>
              </a:rPr>
              <a:t>: </a:t>
            </a:r>
            <a:endParaRPr lang="id-ID" sz="160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arenBoth"/>
            </a:pPr>
            <a:r>
              <a:rPr lang="id-ID" sz="160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trengthening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the financial basis to </a:t>
            </a:r>
            <a:r>
              <a:rPr lang="en-US" sz="1600">
                <a:latin typeface="Calibri" pitchFamily="34" charset="0"/>
                <a:cs typeface="Calibri" pitchFamily="34" charset="0"/>
              </a:rPr>
              <a:t>gain </a:t>
            </a:r>
            <a:endParaRPr lang="id-ID" sz="160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arenBoth"/>
            </a:pPr>
            <a:r>
              <a:rPr lang="id-ID" sz="160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ustainable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financial growth. Reformation program encompasses capital reinforcement, refocusing BNI Business, organization development, human resources and technology..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Page   </a:t>
            </a:r>
            <a:fld id="{2B28428F-6069-4B15-9BAE-E60A59D61D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8092363" y="3846666"/>
            <a:ext cx="684624" cy="18249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76985" tIns="39109" rIns="76985" bIns="39109" anchor="ctr"/>
          <a:lstStyle/>
          <a:p>
            <a:pPr marL="185552" indent="-185552" algn="ctr" eaLnBrk="0" hangingPunct="0">
              <a:spcBef>
                <a:spcPct val="20000"/>
              </a:spcBef>
              <a:defRPr/>
            </a:pPr>
            <a:r>
              <a:rPr lang="en-US" altLang="zh-CN" sz="1198" b="1" smtClean="0">
                <a:solidFill>
                  <a:schemeClr val="bg1"/>
                </a:solidFill>
                <a:latin typeface="Calibri" pitchFamily="34" charset="0"/>
                <a:ea typeface="SimSun" charset="-122"/>
              </a:rPr>
              <a:t>202</a:t>
            </a:r>
            <a:r>
              <a:rPr lang="id-ID" altLang="zh-CN" sz="1198" b="1" smtClean="0">
                <a:solidFill>
                  <a:schemeClr val="bg1"/>
                </a:solidFill>
                <a:latin typeface="Calibri" pitchFamily="34" charset="0"/>
                <a:ea typeface="SimSun" charset="-122"/>
              </a:rPr>
              <a:t>0</a:t>
            </a:r>
            <a:endParaRPr lang="en-US" altLang="zh-CN" sz="1198" b="1" dirty="0">
              <a:solidFill>
                <a:schemeClr val="bg1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7655664" y="2955245"/>
            <a:ext cx="1416802" cy="4232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78217" tIns="39109" rIns="78217" bIns="39109" anchor="ctr"/>
          <a:lstStyle/>
          <a:p>
            <a:pPr algn="ctr"/>
            <a:r>
              <a:rPr lang="id-ID" altLang="zh-CN" sz="1200" b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SimSun" pitchFamily="2" charset="-122"/>
              </a:rPr>
              <a:t>BNI </a:t>
            </a:r>
            <a:endParaRPr lang="en-US" altLang="zh-CN" sz="1200" b="1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SimSun" pitchFamily="2" charset="-122"/>
            </a:endParaRPr>
          </a:p>
          <a:p>
            <a:pPr algn="ctr"/>
            <a:r>
              <a:rPr lang="id-ID" altLang="zh-CN" sz="1200" b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SimSun" pitchFamily="2" charset="-122"/>
              </a:rPr>
              <a:t>FINANCIAL </a:t>
            </a:r>
            <a:endParaRPr lang="en-US" altLang="zh-CN" sz="1200" b="1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SimSun" pitchFamily="2" charset="-122"/>
            </a:endParaRPr>
          </a:p>
          <a:p>
            <a:pPr algn="ctr"/>
            <a:r>
              <a:rPr lang="id-ID" altLang="zh-CN" sz="1200" b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SimSun" pitchFamily="2" charset="-122"/>
              </a:rPr>
              <a:t>SERVICE </a:t>
            </a:r>
            <a:endParaRPr lang="en-US" altLang="zh-CN" sz="1200" b="1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SimSun" pitchFamily="2" charset="-122"/>
            </a:endParaRPr>
          </a:p>
          <a:p>
            <a:pPr algn="ctr"/>
            <a:r>
              <a:rPr lang="id-ID" altLang="zh-CN" sz="1200" b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SimSun" pitchFamily="2" charset="-122"/>
              </a:rPr>
              <a:t>GROUP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" y="2938949"/>
            <a:ext cx="195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Strengthening the financial </a:t>
            </a:r>
            <a:r>
              <a:rPr lang="en-US" sz="1200" b="1">
                <a:solidFill>
                  <a:schemeClr val="bg1"/>
                </a:solidFill>
              </a:rPr>
              <a:t>basis</a:t>
            </a: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4331760" y="2977049"/>
            <a:ext cx="1795211" cy="4232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78217" tIns="39109" rIns="78217" bIns="39109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Calibri" pitchFamily="34" charset="0"/>
                <a:ea typeface="SimSun" pitchFamily="2" charset="-122"/>
              </a:rPr>
              <a:t>Sustainable financial growth</a:t>
            </a:r>
          </a:p>
        </p:txBody>
      </p:sp>
    </p:spTree>
    <p:extLst>
      <p:ext uri="{BB962C8B-B14F-4D97-AF65-F5344CB8AC3E}">
        <p14:creationId xmlns:p14="http://schemas.microsoft.com/office/powerpoint/2010/main" val="2026780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niverse"/>
        <a:ea typeface=""/>
        <a:cs typeface=""/>
      </a:majorFont>
      <a:minorFont>
        <a:latin typeface="Univer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 Power Point BNI v14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3368</TotalTime>
  <Words>1824</Words>
  <Application>Microsoft Office PowerPoint</Application>
  <PresentationFormat>On-screen Show (4:3)</PresentationFormat>
  <Paragraphs>367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Theme1</vt:lpstr>
      <vt:lpstr>Template Power Point BNI v1410</vt:lpstr>
      <vt:lpstr>The Strategy of Indonesian Banking Industry in Facing ASEAN Economic Community: The BNI Transformation</vt:lpstr>
      <vt:lpstr>ASEAN INTEGRATED POTENTIAL</vt:lpstr>
      <vt:lpstr>AEC AND ASEAN FINANCIAL INTEGRATION</vt:lpstr>
      <vt:lpstr>CHALLENGES FOR THE FINANCIAL SECTOR BEFORE THE AEC </vt:lpstr>
      <vt:lpstr>INDONESIAN BANKING PERFORMANCES WITHIN ASEAN BANKS</vt:lpstr>
      <vt:lpstr>BNI: Value Creation – Delivered!</vt:lpstr>
      <vt:lpstr>BNI Market Capitalization Growth </vt:lpstr>
      <vt:lpstr>BNI Return On Asset Growth </vt:lpstr>
      <vt:lpstr>THE BNI TRANSFORMATION IN FACING ASEAN ECONOMIC COMMUNITY</vt:lpstr>
      <vt:lpstr>BNI Tier – 1 Capital Increase</vt:lpstr>
      <vt:lpstr>BNI NPL Reduction</vt:lpstr>
      <vt:lpstr>BNI Efficiency Ratio</vt:lpstr>
      <vt:lpstr>BNI : BRIDGING INDONESIA &amp; THE WORLD</vt:lpstr>
      <vt:lpstr>PowerPoint Presentation</vt:lpstr>
      <vt:lpstr>BNI : BRIDGING INDONESIA &amp; THE WORLD</vt:lpstr>
      <vt:lpstr>THE SYNERGY OF BNI AND OTHER STATE-OWNED COMPANY  TO PENETRATE MYANMAR’S MARKET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Strategy of Indonesian Banking Industry in Facing ASEAN Economic Community: The BNI Transformation</dc:title>
  <dc:creator>User</dc:creator>
  <cp:lastModifiedBy>Fajar Fitrianto</cp:lastModifiedBy>
  <cp:revision>105</cp:revision>
  <cp:lastPrinted>2015-02-05T03:12:00Z</cp:lastPrinted>
  <dcterms:created xsi:type="dcterms:W3CDTF">2015-02-02T05:30:31Z</dcterms:created>
  <dcterms:modified xsi:type="dcterms:W3CDTF">2015-02-06T01:35:00Z</dcterms:modified>
</cp:coreProperties>
</file>